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67"/>
    <p:restoredTop sz="94610"/>
  </p:normalViewPr>
  <p:slideViewPr>
    <p:cSldViewPr snapToGrid="0" snapToObjects="1">
      <p:cViewPr varScale="1">
        <p:scale>
          <a:sx n="206" d="100"/>
          <a:sy n="206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516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984945"/>
            <a:ext cx="8001000" cy="180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7100"/>
              </a:lnSpc>
              <a:buNone/>
            </a:pPr>
            <a:r>
              <a:rPr lang="en-US" sz="7254" b="1" kern="0" spc="-3" dirty="0">
                <a:solidFill>
                  <a:srgbClr val="000000"/>
                </a:solidFill>
              </a:rPr>
              <a:t>FUSE
VAULT</a:t>
            </a:r>
            <a:endParaRPr lang="en-US" sz="7254" dirty="0"/>
          </a:p>
        </p:txBody>
      </p:sp>
      <p:sp>
        <p:nvSpPr>
          <p:cNvPr id="4" name="Text 1"/>
          <p:cNvSpPr/>
          <p:nvPr/>
        </p:nvSpPr>
        <p:spPr>
          <a:xfrm>
            <a:off x="571500" y="2928045"/>
            <a:ext cx="8001000" cy="312539"/>
          </a:xfrm>
          <a:prstGeom prst="rect">
            <a:avLst/>
          </a:prstGeom>
          <a:noFill/>
          <a:ln/>
        </p:spPr>
        <p:txBody>
          <a:bodyPr wrap="none" lIns="204089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kern="0" spc="2" dirty="0">
                <a:solidFill>
                  <a:srgbClr val="333333"/>
                </a:solidFill>
              </a:rPr>
              <a:t>Real-Time Hybrid Stablecoin Vault</a:t>
            </a:r>
            <a:endParaRPr lang="en-US" sz="1602" dirty="0"/>
          </a:p>
        </p:txBody>
      </p:sp>
      <p:sp>
        <p:nvSpPr>
          <p:cNvPr id="5" name="Text 2"/>
          <p:cNvSpPr/>
          <p:nvPr/>
        </p:nvSpPr>
        <p:spPr>
          <a:xfrm>
            <a:off x="571500" y="3654028"/>
            <a:ext cx="4000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666666"/>
                </a:solidFill>
              </a:rPr>
              <a:t>Team</a:t>
            </a:r>
            <a:endParaRPr lang="en-US" sz="683" dirty="0"/>
          </a:p>
        </p:txBody>
      </p:sp>
      <p:sp>
        <p:nvSpPr>
          <p:cNvPr id="6" name="Text 3"/>
          <p:cNvSpPr/>
          <p:nvPr/>
        </p:nvSpPr>
        <p:spPr>
          <a:xfrm>
            <a:off x="571500" y="3846909"/>
            <a:ext cx="400050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Cauchy | 卢博文 | 唐彬杰 | Peggy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571500" y="4225528"/>
            <a:ext cx="2362126" cy="346472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8" name="Text 5"/>
          <p:cNvSpPr/>
          <p:nvPr/>
        </p:nvSpPr>
        <p:spPr>
          <a:xfrm>
            <a:off x="571500" y="4225528"/>
            <a:ext cx="2362126" cy="346472"/>
          </a:xfrm>
          <a:prstGeom prst="rect">
            <a:avLst/>
          </a:prstGeom>
          <a:noFill/>
          <a:ln/>
        </p:spPr>
        <p:txBody>
          <a:bodyPr wrap="square" lIns="204089" tIns="102108" rIns="204089" bIns="102108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Built for 2026 GWDC Hackathon</a:t>
            </a:r>
            <a:endParaRPr lang="en-US" sz="8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ECOSYSTEM POSITIONING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957263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666666"/>
                </a:solidFill>
              </a:rPr>
              <a:t>The Yield Infrastructure Layer for Pharos</a:t>
            </a:r>
            <a:endParaRPr lang="en-US" sz="1269" dirty="0"/>
          </a:p>
        </p:txBody>
      </p:sp>
      <p:sp>
        <p:nvSpPr>
          <p:cNvPr id="5" name="Shape 2"/>
          <p:cNvSpPr/>
          <p:nvPr/>
        </p:nvSpPr>
        <p:spPr>
          <a:xfrm>
            <a:off x="1714500" y="1585913"/>
            <a:ext cx="5715000" cy="91797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6" name="Shape 3"/>
          <p:cNvSpPr/>
          <p:nvPr/>
        </p:nvSpPr>
        <p:spPr>
          <a:xfrm>
            <a:off x="1714500" y="1585913"/>
            <a:ext cx="5715000" cy="14288"/>
          </a:xfrm>
          <a:prstGeom prst="rect">
            <a:avLst/>
          </a:prstGeom>
          <a:solidFill>
            <a:srgbClr val="4F46E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7" name="Shape 4"/>
          <p:cNvSpPr/>
          <p:nvPr/>
        </p:nvSpPr>
        <p:spPr>
          <a:xfrm>
            <a:off x="7415213" y="1585913"/>
            <a:ext cx="14288" cy="917972"/>
          </a:xfrm>
          <a:prstGeom prst="rect">
            <a:avLst/>
          </a:prstGeom>
          <a:solidFill>
            <a:srgbClr val="4F46E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8" name="Shape 5"/>
          <p:cNvSpPr/>
          <p:nvPr/>
        </p:nvSpPr>
        <p:spPr>
          <a:xfrm>
            <a:off x="1714500" y="2489597"/>
            <a:ext cx="5715000" cy="14288"/>
          </a:xfrm>
          <a:prstGeom prst="rect">
            <a:avLst/>
          </a:prstGeom>
          <a:solidFill>
            <a:srgbClr val="4F46E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9" name="Shape 6"/>
          <p:cNvSpPr/>
          <p:nvPr/>
        </p:nvSpPr>
        <p:spPr>
          <a:xfrm>
            <a:off x="1714500" y="1585913"/>
            <a:ext cx="71438" cy="917972"/>
          </a:xfrm>
          <a:prstGeom prst="rect">
            <a:avLst/>
          </a:prstGeom>
          <a:solidFill>
            <a:srgbClr val="4F46E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0" name="Text 7"/>
          <p:cNvSpPr/>
          <p:nvPr/>
        </p:nvSpPr>
        <p:spPr>
          <a:xfrm>
            <a:off x="2000250" y="1778794"/>
            <a:ext cx="266263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4F46E5"/>
                </a:solidFill>
              </a:rPr>
              <a:t>Upwards: Application Layer</a:t>
            </a:r>
            <a:endParaRPr lang="en-US" sz="1193" dirty="0"/>
          </a:p>
        </p:txBody>
      </p:sp>
      <p:sp>
        <p:nvSpPr>
          <p:cNvPr id="11" name="Shape 8"/>
          <p:cNvSpPr/>
          <p:nvPr/>
        </p:nvSpPr>
        <p:spPr>
          <a:xfrm>
            <a:off x="2000250" y="2084189"/>
            <a:ext cx="1189406" cy="22681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2" name="Text 9"/>
          <p:cNvSpPr/>
          <p:nvPr/>
        </p:nvSpPr>
        <p:spPr>
          <a:xfrm>
            <a:off x="2000250" y="2084189"/>
            <a:ext cx="1189406" cy="226814"/>
          </a:xfrm>
          <a:prstGeom prst="rect">
            <a:avLst/>
          </a:prstGeom>
          <a:noFill/>
          <a:ln/>
        </p:spPr>
        <p:txBody>
          <a:bodyPr wrap="square" lIns="102108" tIns="42545" rIns="102108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Lending Collateral</a:t>
            </a:r>
            <a:endParaRPr lang="en-US" sz="784" dirty="0"/>
          </a:p>
        </p:txBody>
      </p:sp>
      <p:sp>
        <p:nvSpPr>
          <p:cNvPr id="13" name="Shape 10"/>
          <p:cNvSpPr/>
          <p:nvPr/>
        </p:nvSpPr>
        <p:spPr>
          <a:xfrm>
            <a:off x="3332531" y="2084189"/>
            <a:ext cx="908456" cy="22681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4" name="Text 11"/>
          <p:cNvSpPr/>
          <p:nvPr/>
        </p:nvSpPr>
        <p:spPr>
          <a:xfrm>
            <a:off x="3332531" y="2084189"/>
            <a:ext cx="908456" cy="226814"/>
          </a:xfrm>
          <a:prstGeom prst="rect">
            <a:avLst/>
          </a:prstGeom>
          <a:noFill/>
          <a:ln/>
        </p:spPr>
        <p:txBody>
          <a:bodyPr wrap="square" lIns="102108" tIns="42545" rIns="102108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DEX Liquidity</a:t>
            </a:r>
            <a:endParaRPr lang="en-US" sz="784" dirty="0"/>
          </a:p>
        </p:txBody>
      </p:sp>
      <p:sp>
        <p:nvSpPr>
          <p:cNvPr id="15" name="Shape 12"/>
          <p:cNvSpPr/>
          <p:nvPr/>
        </p:nvSpPr>
        <p:spPr>
          <a:xfrm>
            <a:off x="4383863" y="2084189"/>
            <a:ext cx="798621" cy="22681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6" name="Text 13"/>
          <p:cNvSpPr/>
          <p:nvPr/>
        </p:nvSpPr>
        <p:spPr>
          <a:xfrm>
            <a:off x="4383863" y="2084189"/>
            <a:ext cx="798621" cy="226814"/>
          </a:xfrm>
          <a:prstGeom prst="rect">
            <a:avLst/>
          </a:prstGeom>
          <a:noFill/>
          <a:ln/>
        </p:spPr>
        <p:txBody>
          <a:bodyPr wrap="square" lIns="102108" tIns="42545" rIns="102108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Derivatives</a:t>
            </a:r>
            <a:endParaRPr lang="en-US" sz="784" dirty="0"/>
          </a:p>
        </p:txBody>
      </p:sp>
      <p:sp>
        <p:nvSpPr>
          <p:cNvPr id="17" name="Shape 14"/>
          <p:cNvSpPr/>
          <p:nvPr/>
        </p:nvSpPr>
        <p:spPr>
          <a:xfrm>
            <a:off x="4564856" y="2489597"/>
            <a:ext cx="14288" cy="285750"/>
          </a:xfrm>
          <a:prstGeom prst="rect">
            <a:avLst/>
          </a:prstGeom>
          <a:solidFill>
            <a:srgbClr val="E5E5E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8" name="Shape 15"/>
          <p:cNvSpPr/>
          <p:nvPr/>
        </p:nvSpPr>
        <p:spPr>
          <a:xfrm>
            <a:off x="4450556" y="2471738"/>
            <a:ext cx="171450" cy="25003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9" name="Text 16"/>
          <p:cNvSpPr/>
          <p:nvPr/>
        </p:nvSpPr>
        <p:spPr>
          <a:xfrm>
            <a:off x="4450556" y="2471738"/>
            <a:ext cx="171450" cy="250031"/>
          </a:xfrm>
          <a:prstGeom prst="rect">
            <a:avLst/>
          </a:prstGeom>
          <a:noFill/>
          <a:ln/>
        </p:spPr>
        <p:txBody>
          <a:bodyPr wrap="none" lIns="42545" tIns="42545" rIns="42545" bIns="42545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CCCCCC"/>
                </a:solidFill>
              </a:rPr>
              <a:t>↓</a:t>
            </a:r>
            <a:endParaRPr lang="en-US" sz="1269" dirty="0"/>
          </a:p>
        </p:txBody>
      </p:sp>
      <p:sp>
        <p:nvSpPr>
          <p:cNvPr id="20" name="Shape 17"/>
          <p:cNvSpPr/>
          <p:nvPr/>
        </p:nvSpPr>
        <p:spPr>
          <a:xfrm>
            <a:off x="1571625" y="2751683"/>
            <a:ext cx="6000750" cy="993874"/>
          </a:xfrm>
          <a:prstGeom prst="rect">
            <a:avLst/>
          </a:prstGeom>
          <a:solidFill>
            <a:srgbClr val="000000"/>
          </a:solidFill>
          <a:ln w="27432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21" name="Text 18"/>
          <p:cNvSpPr/>
          <p:nvPr/>
        </p:nvSpPr>
        <p:spPr>
          <a:xfrm>
            <a:off x="1871663" y="2969210"/>
            <a:ext cx="1626326" cy="2456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CFF00"/>
                </a:solidFill>
              </a:rPr>
              <a:t>Core: Fuse Vault</a:t>
            </a:r>
            <a:endParaRPr lang="en-US" sz="1193" dirty="0"/>
          </a:p>
        </p:txBody>
      </p:sp>
      <p:sp>
        <p:nvSpPr>
          <p:cNvPr id="22" name="Text 19"/>
          <p:cNvSpPr/>
          <p:nvPr/>
        </p:nvSpPr>
        <p:spPr>
          <a:xfrm>
            <a:off x="5681113" y="2969210"/>
            <a:ext cx="1591224" cy="2456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CFF00"/>
                </a:solidFill>
              </a:rPr>
              <a:t>INFRASTRUCTURE</a:t>
            </a:r>
            <a:endParaRPr lang="en-US" sz="1193" dirty="0"/>
          </a:p>
        </p:txBody>
      </p:sp>
      <p:sp>
        <p:nvSpPr>
          <p:cNvPr id="23" name="Shape 20"/>
          <p:cNvSpPr/>
          <p:nvPr/>
        </p:nvSpPr>
        <p:spPr>
          <a:xfrm>
            <a:off x="1871663" y="3289876"/>
            <a:ext cx="1227634" cy="238155"/>
          </a:xfrm>
          <a:prstGeom prst="rect">
            <a:avLst/>
          </a:prstGeom>
          <a:solidFill>
            <a:srgbClr val="333333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4" name="Text 21"/>
          <p:cNvSpPr/>
          <p:nvPr/>
        </p:nvSpPr>
        <p:spPr>
          <a:xfrm>
            <a:off x="1871663" y="3289876"/>
            <a:ext cx="1227634" cy="238155"/>
          </a:xfrm>
          <a:prstGeom prst="rect">
            <a:avLst/>
          </a:prstGeom>
          <a:noFill/>
          <a:ln/>
        </p:spPr>
        <p:txBody>
          <a:bodyPr wrap="square" lIns="102108" tIns="42545" rIns="102108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Yield Aggregation</a:t>
            </a:r>
            <a:endParaRPr lang="en-US" sz="784" dirty="0"/>
          </a:p>
        </p:txBody>
      </p:sp>
      <p:sp>
        <p:nvSpPr>
          <p:cNvPr id="25" name="Shape 22"/>
          <p:cNvSpPr/>
          <p:nvPr/>
        </p:nvSpPr>
        <p:spPr>
          <a:xfrm>
            <a:off x="3249315" y="3289876"/>
            <a:ext cx="1291480" cy="238155"/>
          </a:xfrm>
          <a:prstGeom prst="rect">
            <a:avLst/>
          </a:prstGeom>
          <a:solidFill>
            <a:srgbClr val="333333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6" name="Text 23"/>
          <p:cNvSpPr/>
          <p:nvPr/>
        </p:nvSpPr>
        <p:spPr>
          <a:xfrm>
            <a:off x="3249315" y="3289876"/>
            <a:ext cx="1291480" cy="238155"/>
          </a:xfrm>
          <a:prstGeom prst="rect">
            <a:avLst/>
          </a:prstGeom>
          <a:noFill/>
          <a:ln/>
        </p:spPr>
        <p:txBody>
          <a:bodyPr wrap="square" lIns="102108" tIns="42545" rIns="102108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Risk Normalization</a:t>
            </a:r>
            <a:endParaRPr lang="en-US" sz="784" dirty="0"/>
          </a:p>
        </p:txBody>
      </p:sp>
      <p:sp>
        <p:nvSpPr>
          <p:cNvPr id="27" name="Shape 24"/>
          <p:cNvSpPr/>
          <p:nvPr/>
        </p:nvSpPr>
        <p:spPr>
          <a:xfrm>
            <a:off x="4690814" y="3289876"/>
            <a:ext cx="987252" cy="238155"/>
          </a:xfrm>
          <a:prstGeom prst="rect">
            <a:avLst/>
          </a:prstGeom>
          <a:solidFill>
            <a:srgbClr val="333333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8" name="Text 25"/>
          <p:cNvSpPr/>
          <p:nvPr/>
        </p:nvSpPr>
        <p:spPr>
          <a:xfrm>
            <a:off x="4690814" y="3289876"/>
            <a:ext cx="987252" cy="238155"/>
          </a:xfrm>
          <a:prstGeom prst="rect">
            <a:avLst/>
          </a:prstGeom>
          <a:noFill/>
          <a:ln/>
        </p:spPr>
        <p:txBody>
          <a:bodyPr wrap="square" lIns="102108" tIns="42545" rIns="102108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Unified Token</a:t>
            </a:r>
            <a:endParaRPr lang="en-US" sz="784" dirty="0"/>
          </a:p>
        </p:txBody>
      </p:sp>
      <p:sp>
        <p:nvSpPr>
          <p:cNvPr id="29" name="Shape 26"/>
          <p:cNvSpPr/>
          <p:nvPr/>
        </p:nvSpPr>
        <p:spPr>
          <a:xfrm>
            <a:off x="4564856" y="3693319"/>
            <a:ext cx="14288" cy="285750"/>
          </a:xfrm>
          <a:prstGeom prst="rect">
            <a:avLst/>
          </a:prstGeom>
          <a:solidFill>
            <a:srgbClr val="E5E5E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0" name="Shape 27"/>
          <p:cNvSpPr/>
          <p:nvPr/>
        </p:nvSpPr>
        <p:spPr>
          <a:xfrm>
            <a:off x="4450556" y="3675459"/>
            <a:ext cx="171450" cy="250031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1" name="Text 28"/>
          <p:cNvSpPr/>
          <p:nvPr/>
        </p:nvSpPr>
        <p:spPr>
          <a:xfrm>
            <a:off x="4450556" y="3675459"/>
            <a:ext cx="171450" cy="250031"/>
          </a:xfrm>
          <a:prstGeom prst="rect">
            <a:avLst/>
          </a:prstGeom>
          <a:noFill/>
          <a:ln/>
        </p:spPr>
        <p:txBody>
          <a:bodyPr wrap="none" lIns="42545" tIns="42545" rIns="42545" bIns="42545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CCCCCC"/>
                </a:solidFill>
              </a:rPr>
              <a:t>↓</a:t>
            </a:r>
            <a:endParaRPr lang="en-US" sz="1269" dirty="0"/>
          </a:p>
        </p:txBody>
      </p:sp>
      <p:sp>
        <p:nvSpPr>
          <p:cNvPr id="32" name="Shape 29"/>
          <p:cNvSpPr/>
          <p:nvPr/>
        </p:nvSpPr>
        <p:spPr>
          <a:xfrm>
            <a:off x="1714500" y="3979069"/>
            <a:ext cx="5715000" cy="91797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3" name="Shape 30"/>
          <p:cNvSpPr/>
          <p:nvPr/>
        </p:nvSpPr>
        <p:spPr>
          <a:xfrm>
            <a:off x="1714500" y="3979069"/>
            <a:ext cx="5715000" cy="14288"/>
          </a:xfrm>
          <a:prstGeom prst="rect">
            <a:avLst/>
          </a:prstGeom>
          <a:solidFill>
            <a:srgbClr val="AACC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4" name="Shape 31"/>
          <p:cNvSpPr/>
          <p:nvPr/>
        </p:nvSpPr>
        <p:spPr>
          <a:xfrm>
            <a:off x="7415213" y="3979069"/>
            <a:ext cx="14288" cy="917972"/>
          </a:xfrm>
          <a:prstGeom prst="rect">
            <a:avLst/>
          </a:prstGeom>
          <a:solidFill>
            <a:srgbClr val="AACC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5" name="Shape 32"/>
          <p:cNvSpPr/>
          <p:nvPr/>
        </p:nvSpPr>
        <p:spPr>
          <a:xfrm>
            <a:off x="1714500" y="4882753"/>
            <a:ext cx="5715000" cy="14288"/>
          </a:xfrm>
          <a:prstGeom prst="rect">
            <a:avLst/>
          </a:prstGeom>
          <a:solidFill>
            <a:srgbClr val="AACC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6" name="Shape 33"/>
          <p:cNvSpPr/>
          <p:nvPr/>
        </p:nvSpPr>
        <p:spPr>
          <a:xfrm>
            <a:off x="1714500" y="3979069"/>
            <a:ext cx="71438" cy="917972"/>
          </a:xfrm>
          <a:prstGeom prst="rect">
            <a:avLst/>
          </a:prstGeom>
          <a:solidFill>
            <a:srgbClr val="AACC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7" name="Text 34"/>
          <p:cNvSpPr/>
          <p:nvPr/>
        </p:nvSpPr>
        <p:spPr>
          <a:xfrm>
            <a:off x="2000250" y="4171950"/>
            <a:ext cx="267720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88AA00"/>
                </a:solidFill>
              </a:rPr>
              <a:t>Downwards: Strategy Layer</a:t>
            </a:r>
            <a:endParaRPr lang="en-US" sz="1193" dirty="0"/>
          </a:p>
        </p:txBody>
      </p:sp>
      <p:sp>
        <p:nvSpPr>
          <p:cNvPr id="38" name="Shape 35"/>
          <p:cNvSpPr/>
          <p:nvPr/>
        </p:nvSpPr>
        <p:spPr>
          <a:xfrm>
            <a:off x="2000250" y="4477345"/>
            <a:ext cx="977745" cy="22681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9" name="Text 36"/>
          <p:cNvSpPr/>
          <p:nvPr/>
        </p:nvSpPr>
        <p:spPr>
          <a:xfrm>
            <a:off x="2000250" y="4477345"/>
            <a:ext cx="977745" cy="226814"/>
          </a:xfrm>
          <a:prstGeom prst="rect">
            <a:avLst/>
          </a:prstGeom>
          <a:noFill/>
          <a:ln/>
        </p:spPr>
        <p:txBody>
          <a:bodyPr wrap="square" lIns="102108" tIns="42545" rIns="102108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RWA Protocols</a:t>
            </a:r>
            <a:endParaRPr lang="en-US" sz="784" dirty="0"/>
          </a:p>
        </p:txBody>
      </p:sp>
      <p:sp>
        <p:nvSpPr>
          <p:cNvPr id="40" name="Shape 37"/>
          <p:cNvSpPr/>
          <p:nvPr/>
        </p:nvSpPr>
        <p:spPr>
          <a:xfrm>
            <a:off x="3120870" y="4477345"/>
            <a:ext cx="967671" cy="22681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1" name="Text 38"/>
          <p:cNvSpPr/>
          <p:nvPr/>
        </p:nvSpPr>
        <p:spPr>
          <a:xfrm>
            <a:off x="3120870" y="4477345"/>
            <a:ext cx="967671" cy="226814"/>
          </a:xfrm>
          <a:prstGeom prst="rect">
            <a:avLst/>
          </a:prstGeom>
          <a:noFill/>
          <a:ln/>
        </p:spPr>
        <p:txBody>
          <a:bodyPr wrap="square" lIns="102108" tIns="42545" rIns="102108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DeFi Protocols</a:t>
            </a:r>
            <a:endParaRPr lang="en-US" sz="784" dirty="0"/>
          </a:p>
        </p:txBody>
      </p:sp>
      <p:sp>
        <p:nvSpPr>
          <p:cNvPr id="42" name="Shape 39"/>
          <p:cNvSpPr/>
          <p:nvPr/>
        </p:nvSpPr>
        <p:spPr>
          <a:xfrm>
            <a:off x="4231416" y="4477345"/>
            <a:ext cx="873491" cy="22681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3" name="Text 40"/>
          <p:cNvSpPr/>
          <p:nvPr/>
        </p:nvSpPr>
        <p:spPr>
          <a:xfrm>
            <a:off x="4231416" y="4477345"/>
            <a:ext cx="873491" cy="226814"/>
          </a:xfrm>
          <a:prstGeom prst="rect">
            <a:avLst/>
          </a:prstGeom>
          <a:noFill/>
          <a:ln/>
        </p:spPr>
        <p:txBody>
          <a:bodyPr wrap="square" lIns="102108" tIns="42545" rIns="102108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333333"/>
                </a:solidFill>
              </a:rPr>
              <a:t>Other Vaults</a:t>
            </a:r>
            <a:endParaRPr lang="en-US" sz="784" dirty="0"/>
          </a:p>
        </p:txBody>
      </p:sp>
      <p:sp>
        <p:nvSpPr>
          <p:cNvPr id="44" name="Shape 41"/>
          <p:cNvSpPr/>
          <p:nvPr/>
        </p:nvSpPr>
        <p:spPr>
          <a:xfrm>
            <a:off x="6786563" y="1815964"/>
            <a:ext cx="1785938" cy="151157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5" name="Shape 42"/>
          <p:cNvSpPr/>
          <p:nvPr/>
        </p:nvSpPr>
        <p:spPr>
          <a:xfrm>
            <a:off x="6786563" y="1815964"/>
            <a:ext cx="28575" cy="151157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6" name="Text 43"/>
          <p:cNvSpPr/>
          <p:nvPr/>
        </p:nvSpPr>
        <p:spPr>
          <a:xfrm>
            <a:off x="6929438" y="1815964"/>
            <a:ext cx="1643063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2" b="1" dirty="0">
                <a:solidFill>
                  <a:srgbClr val="4F46E5"/>
                </a:solidFill>
              </a:rPr>
              <a:t>Network Effect</a:t>
            </a:r>
            <a:endParaRPr lang="en-US" sz="1602" dirty="0"/>
          </a:p>
        </p:txBody>
      </p:sp>
      <p:sp>
        <p:nvSpPr>
          <p:cNvPr id="47" name="Text 44"/>
          <p:cNvSpPr/>
          <p:nvPr/>
        </p:nvSpPr>
        <p:spPr>
          <a:xfrm>
            <a:off x="6929438" y="2529222"/>
            <a:ext cx="15959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Value amplifies as more</a:t>
            </a:r>
            <a:endParaRPr lang="en-US" sz="1050" dirty="0"/>
          </a:p>
        </p:txBody>
      </p:sp>
      <p:sp>
        <p:nvSpPr>
          <p:cNvPr id="48" name="Text 45"/>
          <p:cNvSpPr/>
          <p:nvPr/>
        </p:nvSpPr>
        <p:spPr>
          <a:xfrm>
            <a:off x="6929438" y="2729247"/>
            <a:ext cx="145604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strategies plug in and</a:t>
            </a:r>
            <a:endParaRPr lang="en-US" sz="1050" dirty="0"/>
          </a:p>
        </p:txBody>
      </p:sp>
      <p:sp>
        <p:nvSpPr>
          <p:cNvPr id="49" name="Text 46"/>
          <p:cNvSpPr/>
          <p:nvPr/>
        </p:nvSpPr>
        <p:spPr>
          <a:xfrm>
            <a:off x="6929438" y="2929272"/>
            <a:ext cx="14069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more apps adopt the</a:t>
            </a:r>
            <a:endParaRPr lang="en-US" sz="1050" dirty="0"/>
          </a:p>
        </p:txBody>
      </p:sp>
      <p:sp>
        <p:nvSpPr>
          <p:cNvPr id="50" name="Text 47"/>
          <p:cNvSpPr/>
          <p:nvPr/>
        </p:nvSpPr>
        <p:spPr>
          <a:xfrm>
            <a:off x="6929438" y="3129297"/>
            <a:ext cx="8322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share token.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CORE ADVANTAGES</a:t>
            </a:r>
            <a:endParaRPr lang="en-US" sz="3294" dirty="0"/>
          </a:p>
        </p:txBody>
      </p:sp>
      <p:sp>
        <p:nvSpPr>
          <p:cNvPr id="4" name="Shape 1"/>
          <p:cNvSpPr/>
          <p:nvPr/>
        </p:nvSpPr>
        <p:spPr>
          <a:xfrm>
            <a:off x="571500" y="1171575"/>
            <a:ext cx="8001000" cy="3714750"/>
          </a:xfrm>
          <a:prstGeom prst="rect">
            <a:avLst/>
          </a:prstGeom>
          <a:solidFill>
            <a:srgbClr val="000000">
              <a:alpha val="0"/>
            </a:srgbClr>
          </a:solidFill>
          <a:ln w="18288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5" name="Shape 2"/>
          <p:cNvSpPr/>
          <p:nvPr/>
        </p:nvSpPr>
        <p:spPr>
          <a:xfrm>
            <a:off x="571500" y="1171575"/>
            <a:ext cx="4000500" cy="2493392"/>
          </a:xfrm>
          <a:prstGeom prst="rect">
            <a:avLst/>
          </a:prstGeom>
          <a:solidFill>
            <a:srgbClr val="4F46E5">
              <a:alpha val="3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6" name="Shape 3"/>
          <p:cNvSpPr/>
          <p:nvPr/>
        </p:nvSpPr>
        <p:spPr>
          <a:xfrm>
            <a:off x="4557713" y="1171575"/>
            <a:ext cx="14288" cy="2493392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7" name="Shape 4"/>
          <p:cNvSpPr/>
          <p:nvPr/>
        </p:nvSpPr>
        <p:spPr>
          <a:xfrm>
            <a:off x="571500" y="3650679"/>
            <a:ext cx="4000500" cy="14288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8" name="Text 5"/>
          <p:cNvSpPr/>
          <p:nvPr/>
        </p:nvSpPr>
        <p:spPr>
          <a:xfrm>
            <a:off x="1050131" y="1457325"/>
            <a:ext cx="250092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Technical Innovation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857250" y="1873448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1000125" y="1887736"/>
            <a:ext cx="9791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Hybrid Protocol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1000125" y="1887736"/>
            <a:ext cx="2863025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First-ever fusion of ERC4626 &amp; ERC7540.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857250" y="2370609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1000125" y="2384896"/>
            <a:ext cx="8648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Unified Token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1000125" y="2384896"/>
            <a:ext cx="2871648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Single share token for dual yield sources.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857250" y="2867769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1000125" y="2882057"/>
            <a:ext cx="90862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Market Replay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1000125" y="2882057"/>
            <a:ext cx="324058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Validation engine using real historical data.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5050631" y="1457325"/>
            <a:ext cx="119175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User Value</a:t>
            </a:r>
            <a:endParaRPr lang="en-US" sz="1397" dirty="0"/>
          </a:p>
        </p:txBody>
      </p:sp>
      <p:sp>
        <p:nvSpPr>
          <p:cNvPr id="19" name="Text 16"/>
          <p:cNvSpPr/>
          <p:nvPr/>
        </p:nvSpPr>
        <p:spPr>
          <a:xfrm>
            <a:off x="4857750" y="1873448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5000625" y="1887736"/>
            <a:ext cx="9356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One-Click Yield</a:t>
            </a:r>
            <a:endParaRPr lang="en-US" sz="885" dirty="0"/>
          </a:p>
        </p:txBody>
      </p:sp>
      <p:sp>
        <p:nvSpPr>
          <p:cNvPr id="21" name="Text 18"/>
          <p:cNvSpPr/>
          <p:nvPr/>
        </p:nvSpPr>
        <p:spPr>
          <a:xfrm>
            <a:off x="5000625" y="1887736"/>
            <a:ext cx="2763096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No need to manage separate DeFi/RWA positions.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4857750" y="2370609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5000625" y="2384896"/>
            <a:ext cx="11029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Full Transparency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5000625" y="2384896"/>
            <a:ext cx="316211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Real-time visibility into NAV, fees, and drawdowns.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4857750" y="2867769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5000625" y="2882057"/>
            <a:ext cx="105225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Pre-Invest Check</a:t>
            </a:r>
            <a:endParaRPr lang="en-US" sz="885" dirty="0"/>
          </a:p>
        </p:txBody>
      </p:sp>
      <p:sp>
        <p:nvSpPr>
          <p:cNvPr id="27" name="Text 24"/>
          <p:cNvSpPr/>
          <p:nvPr/>
        </p:nvSpPr>
        <p:spPr>
          <a:xfrm>
            <a:off x="5000625" y="2882057"/>
            <a:ext cx="3179862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Verify strategies with virtual funds first.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1050131" y="3950717"/>
            <a:ext cx="184264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Ecosystem Value</a:t>
            </a:r>
            <a:endParaRPr lang="en-US" sz="1397" dirty="0"/>
          </a:p>
        </p:txBody>
      </p:sp>
      <p:sp>
        <p:nvSpPr>
          <p:cNvPr id="29" name="Text 26"/>
          <p:cNvSpPr/>
          <p:nvPr/>
        </p:nvSpPr>
        <p:spPr>
          <a:xfrm>
            <a:off x="857250" y="4366840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1000125" y="4381128"/>
            <a:ext cx="10497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Downward Open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1000125" y="4381128"/>
            <a:ext cx="3203916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Any RWA/DeFi protocol can plug in as a strategy.</a:t>
            </a:r>
            <a:endParaRPr lang="en-US" sz="942" dirty="0"/>
          </a:p>
        </p:txBody>
      </p:sp>
      <p:sp>
        <p:nvSpPr>
          <p:cNvPr id="32" name="Text 29"/>
          <p:cNvSpPr/>
          <p:nvPr/>
        </p:nvSpPr>
        <p:spPr>
          <a:xfrm>
            <a:off x="857250" y="4864001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1000125" y="4878288"/>
            <a:ext cx="1246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Upward Compatible</a:t>
            </a:r>
            <a:endParaRPr lang="en-US" sz="885" dirty="0"/>
          </a:p>
        </p:txBody>
      </p:sp>
      <p:sp>
        <p:nvSpPr>
          <p:cNvPr id="34" name="Text 31"/>
          <p:cNvSpPr/>
          <p:nvPr/>
        </p:nvSpPr>
        <p:spPr>
          <a:xfrm>
            <a:off x="1000125" y="4878288"/>
            <a:ext cx="2676590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Share tokens usable in Lending/DEXs.</a:t>
            </a:r>
            <a:endParaRPr lang="en-US" sz="942" dirty="0"/>
          </a:p>
        </p:txBody>
      </p:sp>
      <p:sp>
        <p:nvSpPr>
          <p:cNvPr id="35" name="Text 32"/>
          <p:cNvSpPr/>
          <p:nvPr/>
        </p:nvSpPr>
        <p:spPr>
          <a:xfrm>
            <a:off x="857250" y="5361161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36" name="Text 33"/>
          <p:cNvSpPr/>
          <p:nvPr/>
        </p:nvSpPr>
        <p:spPr>
          <a:xfrm>
            <a:off x="1000125" y="5375449"/>
            <a:ext cx="10134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Horizontal Scale</a:t>
            </a:r>
            <a:endParaRPr lang="en-US" sz="885" dirty="0"/>
          </a:p>
        </p:txBody>
      </p:sp>
      <p:sp>
        <p:nvSpPr>
          <p:cNvPr id="37" name="Text 34"/>
          <p:cNvSpPr/>
          <p:nvPr/>
        </p:nvSpPr>
        <p:spPr>
          <a:xfrm>
            <a:off x="1000125" y="5375449"/>
            <a:ext cx="2673604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Supports nested vaults for structured products.</a:t>
            </a:r>
            <a:endParaRPr lang="en-US" sz="942" dirty="0"/>
          </a:p>
        </p:txBody>
      </p:sp>
      <p:sp>
        <p:nvSpPr>
          <p:cNvPr id="38" name="Shape 35"/>
          <p:cNvSpPr/>
          <p:nvPr/>
        </p:nvSpPr>
        <p:spPr>
          <a:xfrm>
            <a:off x="4572000" y="3664967"/>
            <a:ext cx="4000500" cy="2479104"/>
          </a:xfrm>
          <a:prstGeom prst="rect">
            <a:avLst/>
          </a:prstGeom>
          <a:solidFill>
            <a:srgbClr val="CCFF00">
              <a:alpha val="5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9" name="Text 36"/>
          <p:cNvSpPr/>
          <p:nvPr/>
        </p:nvSpPr>
        <p:spPr>
          <a:xfrm>
            <a:off x="5050631" y="3950717"/>
            <a:ext cx="165503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Business Value</a:t>
            </a:r>
            <a:endParaRPr lang="en-US" sz="1397" dirty="0"/>
          </a:p>
        </p:txBody>
      </p:sp>
      <p:sp>
        <p:nvSpPr>
          <p:cNvPr id="40" name="Text 37"/>
          <p:cNvSpPr/>
          <p:nvPr/>
        </p:nvSpPr>
        <p:spPr>
          <a:xfrm>
            <a:off x="4857750" y="4366840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5000625" y="4381128"/>
            <a:ext cx="74928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Clear Model</a:t>
            </a:r>
            <a:endParaRPr lang="en-US" sz="885" dirty="0"/>
          </a:p>
        </p:txBody>
      </p:sp>
      <p:sp>
        <p:nvSpPr>
          <p:cNvPr id="42" name="Text 39"/>
          <p:cNvSpPr/>
          <p:nvPr/>
        </p:nvSpPr>
        <p:spPr>
          <a:xfrm>
            <a:off x="5000625" y="4381128"/>
            <a:ext cx="2481253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2% Management Fee + 10% Performance Fee.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4857750" y="4864001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44" name="Text 41"/>
          <p:cNvSpPr/>
          <p:nvPr/>
        </p:nvSpPr>
        <p:spPr>
          <a:xfrm>
            <a:off x="5000625" y="4878288"/>
            <a:ext cx="7143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Scale Effect</a:t>
            </a:r>
            <a:endParaRPr lang="en-US" sz="885" dirty="0"/>
          </a:p>
        </p:txBody>
      </p:sp>
      <p:sp>
        <p:nvSpPr>
          <p:cNvPr id="45" name="Text 42"/>
          <p:cNvSpPr/>
          <p:nvPr/>
        </p:nvSpPr>
        <p:spPr>
          <a:xfrm>
            <a:off x="5714944" y="4878288"/>
            <a:ext cx="20413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Revenue grows linearly with TVL.</a:t>
            </a:r>
            <a:endParaRPr lang="en-US" sz="942" dirty="0"/>
          </a:p>
        </p:txBody>
      </p:sp>
      <p:sp>
        <p:nvSpPr>
          <p:cNvPr id="46" name="Text 43"/>
          <p:cNvSpPr/>
          <p:nvPr/>
        </p:nvSpPr>
        <p:spPr>
          <a:xfrm>
            <a:off x="4857750" y="5155443"/>
            <a:ext cx="48332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999999"/>
                </a:solidFill>
              </a:rPr>
              <a:t>•</a:t>
            </a:r>
            <a:endParaRPr lang="en-US" sz="942" dirty="0"/>
          </a:p>
        </p:txBody>
      </p:sp>
      <p:sp>
        <p:nvSpPr>
          <p:cNvPr id="47" name="Text 44"/>
          <p:cNvSpPr/>
          <p:nvPr/>
        </p:nvSpPr>
        <p:spPr>
          <a:xfrm>
            <a:off x="5000625" y="5169731"/>
            <a:ext cx="7312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Sustainable</a:t>
            </a:r>
            <a:endParaRPr lang="en-US" sz="885" dirty="0"/>
          </a:p>
        </p:txBody>
      </p:sp>
      <p:sp>
        <p:nvSpPr>
          <p:cNvPr id="48" name="Text 45"/>
          <p:cNvSpPr/>
          <p:nvPr/>
        </p:nvSpPr>
        <p:spPr>
          <a:xfrm>
            <a:off x="5000625" y="5169731"/>
            <a:ext cx="2851835" cy="3807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: Automated operations ensure low marginal costs.</a:t>
            </a:r>
            <a:endParaRPr lang="en-US" sz="94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572125" y="0"/>
            <a:ext cx="3571875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428625"/>
            <a:ext cx="85725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145" b="1" kern="0" spc="-2" dirty="0">
                <a:solidFill>
                  <a:srgbClr val="000000"/>
                </a:solidFill>
              </a:rPr>
              <a:t>THE FUTURE
OF YIELD</a:t>
            </a:r>
            <a:endParaRPr lang="en-US" sz="4145" dirty="0"/>
          </a:p>
        </p:txBody>
      </p:sp>
      <p:sp>
        <p:nvSpPr>
          <p:cNvPr id="5" name="Text 1"/>
          <p:cNvSpPr/>
          <p:nvPr/>
        </p:nvSpPr>
        <p:spPr>
          <a:xfrm>
            <a:off x="571500" y="1600200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kern="0" spc="1" dirty="0">
                <a:solidFill>
                  <a:srgbClr val="666666"/>
                </a:solidFill>
              </a:rPr>
              <a:t>Fuse Vault Mission</a:t>
            </a:r>
            <a:endParaRPr lang="en-US" sz="1269" dirty="0"/>
          </a:p>
        </p:txBody>
      </p:sp>
      <p:sp>
        <p:nvSpPr>
          <p:cNvPr id="6" name="Text 2"/>
          <p:cNvSpPr/>
          <p:nvPr/>
        </p:nvSpPr>
        <p:spPr>
          <a:xfrm>
            <a:off x="571500" y="2262783"/>
            <a:ext cx="4429125" cy="548618"/>
          </a:xfrm>
          <a:prstGeom prst="rect">
            <a:avLst/>
          </a:prstGeom>
          <a:noFill/>
          <a:ln/>
        </p:spPr>
        <p:txBody>
          <a:bodyPr wrap="square" lIns="204089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One-Click Capture of DeFi + RWA Diversified Yields</a:t>
            </a:r>
            <a:endParaRPr lang="en-US" sz="1602" dirty="0"/>
          </a:p>
        </p:txBody>
      </p:sp>
      <p:sp>
        <p:nvSpPr>
          <p:cNvPr id="7" name="Text 3"/>
          <p:cNvSpPr/>
          <p:nvPr/>
        </p:nvSpPr>
        <p:spPr>
          <a:xfrm>
            <a:off x="571500" y="3025713"/>
            <a:ext cx="4429125" cy="548618"/>
          </a:xfrm>
          <a:prstGeom prst="rect">
            <a:avLst/>
          </a:prstGeom>
          <a:noFill/>
          <a:ln/>
        </p:spPr>
        <p:txBody>
          <a:bodyPr wrap="square" lIns="204089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333333"/>
                </a:solidFill>
              </a:rPr>
              <a:t>Investment Decisions Based on Transparent, Verifiable Data</a:t>
            </a:r>
            <a:endParaRPr lang="en-US" sz="1602" dirty="0"/>
          </a:p>
        </p:txBody>
      </p:sp>
      <p:sp>
        <p:nvSpPr>
          <p:cNvPr id="8" name="Text 4"/>
          <p:cNvSpPr/>
          <p:nvPr/>
        </p:nvSpPr>
        <p:spPr>
          <a:xfrm>
            <a:off x="571500" y="3788643"/>
            <a:ext cx="4429125" cy="548618"/>
          </a:xfrm>
          <a:prstGeom prst="rect">
            <a:avLst/>
          </a:prstGeom>
          <a:noFill/>
          <a:ln/>
        </p:spPr>
        <p:txBody>
          <a:bodyPr wrap="square" lIns="204089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333333"/>
                </a:solidFill>
              </a:rPr>
              <a:t>The Yield Infrastructure Layer for the Pharos Ecosystem</a:t>
            </a:r>
            <a:endParaRPr lang="en-US" sz="1602" dirty="0"/>
          </a:p>
        </p:txBody>
      </p:sp>
      <p:sp>
        <p:nvSpPr>
          <p:cNvPr id="9" name="Shape 5"/>
          <p:cNvSpPr/>
          <p:nvPr/>
        </p:nvSpPr>
        <p:spPr>
          <a:xfrm>
            <a:off x="571500" y="3579409"/>
            <a:ext cx="2175830" cy="44827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718713"/>
            <a:ext cx="171450" cy="1714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8700" y="3686566"/>
            <a:ext cx="150431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CFF00"/>
                </a:solidFill>
              </a:rPr>
              <a:t>Live on Testnet</a:t>
            </a:r>
            <a:endParaRPr lang="en-US" sz="1193" dirty="0"/>
          </a:p>
        </p:txBody>
      </p:sp>
      <p:sp>
        <p:nvSpPr>
          <p:cNvPr id="12" name="Text 7"/>
          <p:cNvSpPr/>
          <p:nvPr/>
        </p:nvSpPr>
        <p:spPr>
          <a:xfrm>
            <a:off x="571500" y="4170555"/>
            <a:ext cx="2352638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Try with $100,000 Virtual Funds</a:t>
            </a:r>
            <a:endParaRPr lang="en-US" sz="784" dirty="0"/>
          </a:p>
        </p:txBody>
      </p:sp>
      <p:sp>
        <p:nvSpPr>
          <p:cNvPr id="13" name="Text 8"/>
          <p:cNvSpPr/>
          <p:nvPr/>
        </p:nvSpPr>
        <p:spPr>
          <a:xfrm>
            <a:off x="571500" y="4401638"/>
            <a:ext cx="23526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Experience the Market Replay Engine today.</a:t>
            </a:r>
            <a:endParaRPr lang="en-US" sz="834" dirty="0"/>
          </a:p>
        </p:txBody>
      </p:sp>
      <p:sp>
        <p:nvSpPr>
          <p:cNvPr id="14" name="Text 9"/>
          <p:cNvSpPr/>
          <p:nvPr/>
        </p:nvSpPr>
        <p:spPr>
          <a:xfrm>
            <a:off x="6813045" y="4496991"/>
            <a:ext cx="204520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Cauchy | 卢博文 | 唐彬杰 | Peggy</a:t>
            </a:r>
            <a:endParaRPr lang="en-US" sz="885" dirty="0"/>
          </a:p>
        </p:txBody>
      </p:sp>
      <p:sp>
        <p:nvSpPr>
          <p:cNvPr id="15" name="Text 10"/>
          <p:cNvSpPr/>
          <p:nvPr/>
        </p:nvSpPr>
        <p:spPr>
          <a:xfrm>
            <a:off x="6813045" y="4722019"/>
            <a:ext cx="204520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900"/>
              </a:lnSpc>
              <a:buNone/>
            </a:pPr>
            <a:r>
              <a:rPr lang="en-US" sz="727" kern="0" spc="1" dirty="0">
                <a:solidFill>
                  <a:srgbClr val="000000"/>
                </a:solidFill>
              </a:rPr>
              <a:t>Built for 2026 GWDC Hackathon</a:t>
            </a:r>
            <a:endParaRPr lang="en-US" sz="72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THE SPLIT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957263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666666"/>
                </a:solidFill>
              </a:rPr>
              <a:t>Current Market Fragmentation</a:t>
            </a:r>
            <a:endParaRPr lang="en-US" sz="1269" dirty="0"/>
          </a:p>
        </p:txBody>
      </p:sp>
      <p:sp>
        <p:nvSpPr>
          <p:cNvPr id="5" name="Text 2"/>
          <p:cNvSpPr/>
          <p:nvPr/>
        </p:nvSpPr>
        <p:spPr>
          <a:xfrm>
            <a:off x="571500" y="1648420"/>
            <a:ext cx="385762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4F46E5"/>
                </a:solidFill>
              </a:rPr>
              <a:t>DeFi Vaults</a:t>
            </a:r>
            <a:endParaRPr lang="en-US" sz="1602" dirty="0"/>
          </a:p>
        </p:txBody>
      </p:sp>
      <p:sp>
        <p:nvSpPr>
          <p:cNvPr id="6" name="Shape 3"/>
          <p:cNvSpPr/>
          <p:nvPr/>
        </p:nvSpPr>
        <p:spPr>
          <a:xfrm>
            <a:off x="571500" y="2103834"/>
            <a:ext cx="3857625" cy="17145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03834"/>
            <a:ext cx="3857625" cy="17145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1500" y="3989784"/>
            <a:ext cx="1428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→</a:t>
            </a:r>
            <a:endParaRPr lang="en-US" sz="987" dirty="0"/>
          </a:p>
        </p:txBody>
      </p:sp>
      <p:sp>
        <p:nvSpPr>
          <p:cNvPr id="9" name="Text 5"/>
          <p:cNvSpPr/>
          <p:nvPr/>
        </p:nvSpPr>
        <p:spPr>
          <a:xfrm>
            <a:off x="742950" y="3991570"/>
            <a:ext cx="15329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Real-Time Settlement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742950" y="4191595"/>
            <a:ext cx="19349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Instant deposit &amp; withdrawal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571500" y="4475559"/>
            <a:ext cx="1428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→</a:t>
            </a:r>
            <a:endParaRPr lang="en-US" sz="987" dirty="0"/>
          </a:p>
        </p:txBody>
      </p:sp>
      <p:sp>
        <p:nvSpPr>
          <p:cNvPr id="12" name="Text 8"/>
          <p:cNvSpPr/>
          <p:nvPr/>
        </p:nvSpPr>
        <p:spPr>
          <a:xfrm>
            <a:off x="742950" y="4477345"/>
            <a:ext cx="11731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On-Chain Native</a:t>
            </a:r>
            <a:endParaRPr lang="en-US" sz="987" dirty="0"/>
          </a:p>
        </p:txBody>
      </p:sp>
      <p:sp>
        <p:nvSpPr>
          <p:cNvPr id="13" name="Text 9"/>
          <p:cNvSpPr/>
          <p:nvPr/>
        </p:nvSpPr>
        <p:spPr>
          <a:xfrm>
            <a:off x="742950" y="4677370"/>
            <a:ext cx="21732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Fully automated smart contracts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571500" y="4961334"/>
            <a:ext cx="1428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→</a:t>
            </a:r>
            <a:endParaRPr lang="en-US" sz="987" dirty="0"/>
          </a:p>
        </p:txBody>
      </p:sp>
      <p:sp>
        <p:nvSpPr>
          <p:cNvPr id="15" name="Text 11"/>
          <p:cNvSpPr/>
          <p:nvPr/>
        </p:nvSpPr>
        <p:spPr>
          <a:xfrm>
            <a:off x="742950" y="4963120"/>
            <a:ext cx="10187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High Volatility</a:t>
            </a:r>
            <a:endParaRPr lang="en-US" sz="987" dirty="0"/>
          </a:p>
        </p:txBody>
      </p:sp>
      <p:sp>
        <p:nvSpPr>
          <p:cNvPr id="16" name="Text 12"/>
          <p:cNvSpPr/>
          <p:nvPr/>
        </p:nvSpPr>
        <p:spPr>
          <a:xfrm>
            <a:off x="742950" y="5163145"/>
            <a:ext cx="18682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Yields fluctuate with market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4714875" y="1648420"/>
            <a:ext cx="385762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88AA00"/>
                </a:solidFill>
              </a:rPr>
              <a:t>RWA Vaults</a:t>
            </a:r>
            <a:endParaRPr lang="en-US" sz="1602" dirty="0"/>
          </a:p>
        </p:txBody>
      </p:sp>
      <p:sp>
        <p:nvSpPr>
          <p:cNvPr id="18" name="Shape 14"/>
          <p:cNvSpPr/>
          <p:nvPr/>
        </p:nvSpPr>
        <p:spPr>
          <a:xfrm>
            <a:off x="4714875" y="2103834"/>
            <a:ext cx="3857625" cy="17145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2103834"/>
            <a:ext cx="3857625" cy="1714500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4714875" y="3989784"/>
            <a:ext cx="1428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→</a:t>
            </a:r>
            <a:endParaRPr lang="en-US" sz="987" dirty="0"/>
          </a:p>
        </p:txBody>
      </p:sp>
      <p:sp>
        <p:nvSpPr>
          <p:cNvPr id="21" name="Text 16"/>
          <p:cNvSpPr/>
          <p:nvPr/>
        </p:nvSpPr>
        <p:spPr>
          <a:xfrm>
            <a:off x="4886325" y="3991570"/>
            <a:ext cx="18426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Asynchronous Settlement</a:t>
            </a:r>
            <a:endParaRPr lang="en-US" sz="987" dirty="0"/>
          </a:p>
        </p:txBody>
      </p:sp>
      <p:sp>
        <p:nvSpPr>
          <p:cNvPr id="22" name="Text 17"/>
          <p:cNvSpPr/>
          <p:nvPr/>
        </p:nvSpPr>
        <p:spPr>
          <a:xfrm>
            <a:off x="4886325" y="4191595"/>
            <a:ext cx="19784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T+1 or Operator confirmation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4714875" y="4475559"/>
            <a:ext cx="1428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→</a:t>
            </a:r>
            <a:endParaRPr lang="en-US" sz="987" dirty="0"/>
          </a:p>
        </p:txBody>
      </p:sp>
      <p:sp>
        <p:nvSpPr>
          <p:cNvPr id="24" name="Text 19"/>
          <p:cNvSpPr/>
          <p:nvPr/>
        </p:nvSpPr>
        <p:spPr>
          <a:xfrm>
            <a:off x="4886325" y="4477345"/>
            <a:ext cx="15984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Off-Chain Dependency</a:t>
            </a:r>
            <a:endParaRPr lang="en-US" sz="987" dirty="0"/>
          </a:p>
        </p:txBody>
      </p:sp>
      <p:sp>
        <p:nvSpPr>
          <p:cNvPr id="25" name="Text 20"/>
          <p:cNvSpPr/>
          <p:nvPr/>
        </p:nvSpPr>
        <p:spPr>
          <a:xfrm>
            <a:off x="4886325" y="4677370"/>
            <a:ext cx="19872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Requires legal &amp; banking rails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4714875" y="4961334"/>
            <a:ext cx="1428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→</a:t>
            </a:r>
            <a:endParaRPr lang="en-US" sz="987" dirty="0"/>
          </a:p>
        </p:txBody>
      </p:sp>
      <p:sp>
        <p:nvSpPr>
          <p:cNvPr id="27" name="Text 22"/>
          <p:cNvSpPr/>
          <p:nvPr/>
        </p:nvSpPr>
        <p:spPr>
          <a:xfrm>
            <a:off x="4886325" y="4963120"/>
            <a:ext cx="9048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000000"/>
                </a:solidFill>
              </a:rPr>
              <a:t>Stable Yields</a:t>
            </a:r>
            <a:endParaRPr lang="en-US" sz="987" dirty="0"/>
          </a:p>
        </p:txBody>
      </p:sp>
      <p:sp>
        <p:nvSpPr>
          <p:cNvPr id="28" name="Text 23"/>
          <p:cNvSpPr/>
          <p:nvPr/>
        </p:nvSpPr>
        <p:spPr>
          <a:xfrm>
            <a:off x="4886325" y="5163145"/>
            <a:ext cx="18152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Backed by T-Bills, Gold, etc.</a:t>
            </a:r>
            <a:endParaRPr lang="en-US" sz="1050" dirty="0"/>
          </a:p>
        </p:txBody>
      </p:sp>
      <p:sp>
        <p:nvSpPr>
          <p:cNvPr id="29" name="Shape 24"/>
          <p:cNvSpPr/>
          <p:nvPr/>
        </p:nvSpPr>
        <p:spPr>
          <a:xfrm>
            <a:off x="571500" y="4338042"/>
            <a:ext cx="8001000" cy="519708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30" name="Text 25"/>
          <p:cNvSpPr/>
          <p:nvPr/>
        </p:nvSpPr>
        <p:spPr>
          <a:xfrm>
            <a:off x="785813" y="4480917"/>
            <a:ext cx="732477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CFF00"/>
                </a:solidFill>
              </a:rPr>
              <a:t>THE GAP</a:t>
            </a:r>
            <a:r>
              <a:rPr lang="en-US" sz="1269" dirty="0">
                <a:solidFill>
                  <a:srgbClr val="FFFFFF"/>
                </a:solidFill>
              </a:rPr>
              <a:t>Users are forced to manage separate positions, preventing unified yield capture.</a:t>
            </a:r>
            <a:endParaRPr lang="en-US" sz="119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CORE PAIN POINTS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1314450"/>
            <a:ext cx="37861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6218" b="1" dirty="0">
                <a:solidFill>
                  <a:srgbClr val="4F46E5">
                    <a:alpha val="20000"/>
                  </a:srgbClr>
                </a:solidFill>
              </a:rPr>
              <a:t>01</a:t>
            </a:r>
            <a:endParaRPr lang="en-US" sz="6218" dirty="0"/>
          </a:p>
        </p:txBody>
      </p:sp>
      <p:sp>
        <p:nvSpPr>
          <p:cNvPr id="5" name="Text 2"/>
          <p:cNvSpPr/>
          <p:nvPr/>
        </p:nvSpPr>
        <p:spPr>
          <a:xfrm>
            <a:off x="571500" y="2143125"/>
            <a:ext cx="2890400" cy="435769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0000"/>
                </a:solidFill>
              </a:rPr>
              <a:t>Missing Composability</a:t>
            </a:r>
            <a:endParaRPr lang="en-US" sz="1808" dirty="0"/>
          </a:p>
        </p:txBody>
      </p:sp>
      <p:sp>
        <p:nvSpPr>
          <p:cNvPr id="6" name="Text 3"/>
          <p:cNvSpPr/>
          <p:nvPr/>
        </p:nvSpPr>
        <p:spPr>
          <a:xfrm>
            <a:off x="571500" y="2750344"/>
            <a:ext cx="3786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Current standards cannot support both Real-Time (DeFi) and Asynchronous (RWA) settlement in a single vault.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571500" y="3350419"/>
            <a:ext cx="3786188" cy="1042988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8" name="Shape 5"/>
          <p:cNvSpPr/>
          <p:nvPr/>
        </p:nvSpPr>
        <p:spPr>
          <a:xfrm>
            <a:off x="571500" y="3350419"/>
            <a:ext cx="28575" cy="1042988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9" name="Text 6"/>
          <p:cNvSpPr/>
          <p:nvPr/>
        </p:nvSpPr>
        <p:spPr>
          <a:xfrm>
            <a:off x="714375" y="3493294"/>
            <a:ext cx="35004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The Consequence: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714375" y="3725466"/>
            <a:ext cx="31145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000000"/>
                </a:solidFill>
              </a:rPr>
              <a:t>Users are forced to manage two separate positions.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714375" y="3900488"/>
            <a:ext cx="30723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000000"/>
                </a:solidFill>
              </a:rPr>
              <a:t>Capital is fragmented, and share tokens cannot be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714375" y="3900488"/>
            <a:ext cx="3493489" cy="3500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000000"/>
                </a:solidFill>
              </a:rPr>
              <a:t>unified for downstream DeFi usage.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4786313" y="1314450"/>
            <a:ext cx="37861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6218" b="1" dirty="0">
                <a:solidFill>
                  <a:srgbClr val="88AA00"/>
                </a:solidFill>
              </a:rPr>
              <a:t>02</a:t>
            </a:r>
            <a:endParaRPr lang="en-US" sz="6218" dirty="0"/>
          </a:p>
        </p:txBody>
      </p:sp>
      <p:sp>
        <p:nvSpPr>
          <p:cNvPr id="14" name="Text 11"/>
          <p:cNvSpPr/>
          <p:nvPr/>
        </p:nvSpPr>
        <p:spPr>
          <a:xfrm>
            <a:off x="4786313" y="2143125"/>
            <a:ext cx="2775458" cy="435769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000000"/>
                </a:solidFill>
              </a:rPr>
              <a:t>Missing Observability</a:t>
            </a:r>
            <a:endParaRPr lang="en-US" sz="1808" dirty="0"/>
          </a:p>
        </p:txBody>
      </p:sp>
      <p:sp>
        <p:nvSpPr>
          <p:cNvPr id="15" name="Text 12"/>
          <p:cNvSpPr/>
          <p:nvPr/>
        </p:nvSpPr>
        <p:spPr>
          <a:xfrm>
            <a:off x="4786313" y="2750344"/>
            <a:ext cx="3786188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Traditional vaults only show static "Expected APY" without real-time performance data or fee transparency.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4786313" y="3350419"/>
            <a:ext cx="3786188" cy="1042988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7" name="Shape 14"/>
          <p:cNvSpPr/>
          <p:nvPr/>
        </p:nvSpPr>
        <p:spPr>
          <a:xfrm>
            <a:off x="4786313" y="3350419"/>
            <a:ext cx="28575" cy="1042988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8" name="Text 15"/>
          <p:cNvSpPr/>
          <p:nvPr/>
        </p:nvSpPr>
        <p:spPr>
          <a:xfrm>
            <a:off x="4929188" y="3493294"/>
            <a:ext cx="35004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The Consequence: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4929188" y="3725466"/>
            <a:ext cx="27584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000000"/>
                </a:solidFill>
              </a:rPr>
              <a:t>"Black Box" investing. Users cannot verify real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4929188" y="3900488"/>
            <a:ext cx="29823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000000"/>
                </a:solidFill>
              </a:rPr>
              <a:t>drawdowns, fee deductions, or the stability of the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4929188" y="4075509"/>
            <a:ext cx="14079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dirty="0">
                <a:solidFill>
                  <a:srgbClr val="000000"/>
                </a:solidFill>
              </a:rPr>
              <a:t>underlying RWA assets.</a:t>
            </a:r>
            <a:endParaRPr lang="en-US" sz="942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928938"/>
            <a:ext cx="2857500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28625"/>
            <a:ext cx="9144000" cy="150124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4" name="Shape 1"/>
          <p:cNvSpPr/>
          <p:nvPr/>
        </p:nvSpPr>
        <p:spPr>
          <a:xfrm>
            <a:off x="0" y="428625"/>
            <a:ext cx="57150" cy="1501248"/>
          </a:xfrm>
          <a:prstGeom prst="rect">
            <a:avLst/>
          </a:prstGeom>
          <a:solidFill>
            <a:srgbClr val="4F46E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5" name="Text 2"/>
          <p:cNvSpPr/>
          <p:nvPr/>
        </p:nvSpPr>
        <p:spPr>
          <a:xfrm>
            <a:off x="571500" y="500063"/>
            <a:ext cx="8572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3" dirty="0">
                <a:solidFill>
                  <a:srgbClr val="666666"/>
                </a:solidFill>
              </a:rPr>
              <a:t>Our Vision</a:t>
            </a:r>
            <a:endParaRPr lang="en-US" sz="784" dirty="0"/>
          </a:p>
        </p:txBody>
      </p:sp>
      <p:sp>
        <p:nvSpPr>
          <p:cNvPr id="6" name="Text 3"/>
          <p:cNvSpPr/>
          <p:nvPr/>
        </p:nvSpPr>
        <p:spPr>
          <a:xfrm>
            <a:off x="571500" y="726877"/>
            <a:ext cx="6429375" cy="113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731" b="1" kern="0" spc="-2" dirty="0">
                <a:solidFill>
                  <a:srgbClr val="000000"/>
                </a:solidFill>
              </a:rPr>
              <a:t>One-Click Capture of </a:t>
            </a:r>
            <a:r>
              <a:rPr lang="en-US" sz="3731" b="1" kern="0" spc="-2" dirty="0">
                <a:solidFill>
                  <a:srgbClr val="4F46E5"/>
                </a:solidFill>
              </a:rPr>
              <a:t>DeFi + RWA</a:t>
            </a:r>
            <a:r>
              <a:rPr lang="en-US" sz="3731" b="1" kern="0" spc="-2" dirty="0">
                <a:solidFill>
                  <a:srgbClr val="000000"/>
                </a:solidFill>
              </a:rPr>
              <a:t> Diversified Yields</a:t>
            </a:r>
            <a:endParaRPr lang="en-US" sz="3731" dirty="0"/>
          </a:p>
        </p:txBody>
      </p:sp>
      <p:sp>
        <p:nvSpPr>
          <p:cNvPr id="7" name="Text 4"/>
          <p:cNvSpPr/>
          <p:nvPr/>
        </p:nvSpPr>
        <p:spPr>
          <a:xfrm>
            <a:off x="571500" y="2389752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88AA00"/>
                </a:solidFill>
              </a:rPr>
              <a:t>■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850106" y="2358498"/>
            <a:ext cx="163268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Composability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571500" y="2742474"/>
            <a:ext cx="4000500" cy="428625"/>
          </a:xfrm>
          <a:prstGeom prst="rect">
            <a:avLst/>
          </a:prstGeom>
          <a:noFill/>
          <a:ln/>
        </p:spPr>
        <p:txBody>
          <a:bodyPr wrap="square" lIns="340233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Unifying liquidity so users don't have to choose between real-time access and stable yields.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71500" y="3488103"/>
            <a:ext cx="171450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88AA00"/>
                </a:solidFill>
              </a:rPr>
              <a:t>■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850106" y="3456849"/>
            <a:ext cx="153049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Observability</a:t>
            </a:r>
            <a:endParaRPr lang="en-US" sz="1602" dirty="0"/>
          </a:p>
        </p:txBody>
      </p:sp>
      <p:sp>
        <p:nvSpPr>
          <p:cNvPr id="12" name="Text 9"/>
          <p:cNvSpPr/>
          <p:nvPr/>
        </p:nvSpPr>
        <p:spPr>
          <a:xfrm>
            <a:off x="571500" y="3840826"/>
            <a:ext cx="4000500" cy="428625"/>
          </a:xfrm>
          <a:prstGeom prst="rect">
            <a:avLst/>
          </a:prstGeom>
          <a:noFill/>
          <a:ln/>
        </p:spPr>
        <p:txBody>
          <a:bodyPr wrap="square" lIns="340233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Replacing "black box" trust with verifiable, real-time data and transparent fee structures.</a:t>
            </a:r>
            <a:endParaRPr lang="en-US" sz="10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857750" y="2286000"/>
            <a:ext cx="4286250" cy="285750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571500" y="3961209"/>
            <a:ext cx="3571875" cy="753666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5" name="Text 11"/>
          <p:cNvSpPr/>
          <p:nvPr/>
        </p:nvSpPr>
        <p:spPr>
          <a:xfrm>
            <a:off x="571500" y="3961209"/>
            <a:ext cx="3571875" cy="753666"/>
          </a:xfrm>
          <a:prstGeom prst="rect">
            <a:avLst/>
          </a:prstGeom>
          <a:noFill/>
          <a:ln/>
        </p:spPr>
        <p:txBody>
          <a:bodyPr wrap="square" lIns="255143" tIns="170053" rIns="255143" bIns="170053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FFFFFF"/>
                </a:solidFill>
              </a:rPr>
              <a:t>"Fuse Vault: The Yield Infrastructure Layer for Pharos."</a:t>
            </a:r>
            <a:endParaRPr lang="en-US" sz="126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HYBRID VAULT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957263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4F46E5"/>
                </a:solidFill>
              </a:rPr>
              <a:t>Unlocking Composability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571500" y="1548408"/>
            <a:ext cx="2857500" cy="1025128"/>
          </a:xfrm>
          <a:prstGeom prst="rect">
            <a:avLst/>
          </a:prstGeom>
          <a:solidFill>
            <a:srgbClr val="FFFFFF"/>
          </a:solidFill>
          <a:ln w="27432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6" name="Text 3"/>
          <p:cNvSpPr/>
          <p:nvPr/>
        </p:nvSpPr>
        <p:spPr>
          <a:xfrm>
            <a:off x="785813" y="1762720"/>
            <a:ext cx="24288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ERC4626</a:t>
            </a:r>
            <a:endParaRPr lang="en-US" sz="1602" dirty="0"/>
          </a:p>
        </p:txBody>
      </p:sp>
      <p:sp>
        <p:nvSpPr>
          <p:cNvPr id="7" name="Text 4"/>
          <p:cNvSpPr/>
          <p:nvPr/>
        </p:nvSpPr>
        <p:spPr>
          <a:xfrm>
            <a:off x="785813" y="2146697"/>
            <a:ext cx="24288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Synchronous DeFi Settlement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571500" y="2587823"/>
            <a:ext cx="2857500" cy="38933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016" b="1" dirty="0">
                <a:solidFill>
                  <a:srgbClr val="000000"/>
                </a:solidFill>
              </a:rPr>
              <a:t>+</a:t>
            </a:r>
            <a:endParaRPr lang="en-US" sz="2016" dirty="0"/>
          </a:p>
        </p:txBody>
      </p:sp>
      <p:sp>
        <p:nvSpPr>
          <p:cNvPr id="9" name="Shape 6"/>
          <p:cNvSpPr/>
          <p:nvPr/>
        </p:nvSpPr>
        <p:spPr>
          <a:xfrm>
            <a:off x="571500" y="3048595"/>
            <a:ext cx="2857500" cy="1025128"/>
          </a:xfrm>
          <a:prstGeom prst="rect">
            <a:avLst/>
          </a:prstGeom>
          <a:solidFill>
            <a:srgbClr val="FFFFFF"/>
          </a:solidFill>
          <a:ln w="27432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0" name="Text 7"/>
          <p:cNvSpPr/>
          <p:nvPr/>
        </p:nvSpPr>
        <p:spPr>
          <a:xfrm>
            <a:off x="785813" y="3262908"/>
            <a:ext cx="24288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000000"/>
                </a:solidFill>
              </a:rPr>
              <a:t>ERC7540</a:t>
            </a:r>
            <a:endParaRPr lang="en-US" sz="1602" dirty="0"/>
          </a:p>
        </p:txBody>
      </p:sp>
      <p:sp>
        <p:nvSpPr>
          <p:cNvPr id="11" name="Text 8"/>
          <p:cNvSpPr/>
          <p:nvPr/>
        </p:nvSpPr>
        <p:spPr>
          <a:xfrm>
            <a:off x="785813" y="3646884"/>
            <a:ext cx="24288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Asynchronous RWA Requests</a:t>
            </a:r>
            <a:endParaRPr lang="en-US" sz="834" dirty="0"/>
          </a:p>
        </p:txBody>
      </p:sp>
      <p:sp>
        <p:nvSpPr>
          <p:cNvPr id="12" name="Shape 9"/>
          <p:cNvSpPr/>
          <p:nvPr/>
        </p:nvSpPr>
        <p:spPr>
          <a:xfrm>
            <a:off x="571500" y="4230886"/>
            <a:ext cx="2857500" cy="967978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3" name="Text 10"/>
          <p:cNvSpPr/>
          <p:nvPr/>
        </p:nvSpPr>
        <p:spPr>
          <a:xfrm>
            <a:off x="785813" y="4445198"/>
            <a:ext cx="24288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CCFF00"/>
                </a:solidFill>
              </a:rPr>
              <a:t>FUSE VAULT</a:t>
            </a:r>
            <a:endParaRPr lang="en-US" sz="1602" dirty="0"/>
          </a:p>
        </p:txBody>
      </p:sp>
      <p:sp>
        <p:nvSpPr>
          <p:cNvPr id="14" name="Text 11"/>
          <p:cNvSpPr/>
          <p:nvPr/>
        </p:nvSpPr>
        <p:spPr>
          <a:xfrm>
            <a:off x="785813" y="4829175"/>
            <a:ext cx="24288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Unified Protocol Layer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4129088" y="1619845"/>
            <a:ext cx="444341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Unified Share Token</a:t>
            </a:r>
            <a:endParaRPr lang="en-US" sz="1397" dirty="0"/>
          </a:p>
        </p:txBody>
      </p:sp>
      <p:sp>
        <p:nvSpPr>
          <p:cNvPr id="16" name="Text 13"/>
          <p:cNvSpPr/>
          <p:nvPr/>
        </p:nvSpPr>
        <p:spPr>
          <a:xfrm>
            <a:off x="4129088" y="1978819"/>
            <a:ext cx="444341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Users receive a single </a:t>
            </a:r>
            <a:r>
              <a:rPr lang="en-US" sz="885" b="1" dirty="0">
                <a:solidFill>
                  <a:srgbClr val="333333"/>
                </a:solidFill>
              </a:rPr>
              <a:t>pvUSDC</a:t>
            </a:r>
            <a:r>
              <a:rPr lang="en-US" sz="942" dirty="0">
                <a:solidFill>
                  <a:srgbClr val="333333"/>
                </a:solidFill>
              </a:rPr>
              <a:t> (ERC20) token regardless of the underlying strategy allocation. One token, dual yield sources.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4129088" y="2852142"/>
            <a:ext cx="444341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Complete RWA Workflow</a:t>
            </a:r>
            <a:endParaRPr lang="en-US" sz="1397" dirty="0"/>
          </a:p>
        </p:txBody>
      </p:sp>
      <p:sp>
        <p:nvSpPr>
          <p:cNvPr id="18" name="Text 15"/>
          <p:cNvSpPr/>
          <p:nvPr/>
        </p:nvSpPr>
        <p:spPr>
          <a:xfrm>
            <a:off x="4129088" y="3211116"/>
            <a:ext cx="444341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Implements the full lifecycle of real-world assets, ensuring compliance and reality.</a:t>
            </a:r>
            <a:endParaRPr lang="en-US" sz="942" dirty="0"/>
          </a:p>
        </p:txBody>
      </p:sp>
      <p:sp>
        <p:nvSpPr>
          <p:cNvPr id="19" name="Shape 16"/>
          <p:cNvSpPr/>
          <p:nvPr/>
        </p:nvSpPr>
        <p:spPr>
          <a:xfrm>
            <a:off x="4129088" y="3668316"/>
            <a:ext cx="676312" cy="226814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0" name="Text 17"/>
          <p:cNvSpPr/>
          <p:nvPr/>
        </p:nvSpPr>
        <p:spPr>
          <a:xfrm>
            <a:off x="4129088" y="3668316"/>
            <a:ext cx="676312" cy="226814"/>
          </a:xfrm>
          <a:prstGeom prst="rect">
            <a:avLst/>
          </a:prstGeom>
          <a:noFill/>
          <a:ln/>
        </p:spPr>
        <p:txBody>
          <a:bodyPr wrap="square" lIns="85090" tIns="42545" rIns="85090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55555"/>
                </a:solidFill>
              </a:rPr>
              <a:t>PENDING</a:t>
            </a:r>
            <a:endParaRPr lang="en-US" sz="784" dirty="0"/>
          </a:p>
        </p:txBody>
      </p:sp>
      <p:sp>
        <p:nvSpPr>
          <p:cNvPr id="21" name="Text 18"/>
          <p:cNvSpPr/>
          <p:nvPr/>
        </p:nvSpPr>
        <p:spPr>
          <a:xfrm>
            <a:off x="4912556" y="3668316"/>
            <a:ext cx="114300" cy="2268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CCFF00"/>
                </a:solidFill>
              </a:rPr>
              <a:t>→</a:t>
            </a:r>
            <a:endParaRPr lang="en-US" sz="784" dirty="0"/>
          </a:p>
        </p:txBody>
      </p:sp>
      <p:sp>
        <p:nvSpPr>
          <p:cNvPr id="22" name="Shape 19"/>
          <p:cNvSpPr/>
          <p:nvPr/>
        </p:nvSpPr>
        <p:spPr>
          <a:xfrm>
            <a:off x="5134012" y="3668316"/>
            <a:ext cx="836349" cy="226814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3" name="Text 20"/>
          <p:cNvSpPr/>
          <p:nvPr/>
        </p:nvSpPr>
        <p:spPr>
          <a:xfrm>
            <a:off x="5134012" y="3668316"/>
            <a:ext cx="836349" cy="226814"/>
          </a:xfrm>
          <a:prstGeom prst="rect">
            <a:avLst/>
          </a:prstGeom>
          <a:noFill/>
          <a:ln/>
        </p:spPr>
        <p:txBody>
          <a:bodyPr wrap="square" lIns="85090" tIns="42545" rIns="85090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55555"/>
                </a:solidFill>
              </a:rPr>
              <a:t>CONFIRMED</a:t>
            </a:r>
            <a:endParaRPr lang="en-US" sz="784" dirty="0"/>
          </a:p>
        </p:txBody>
      </p:sp>
      <p:sp>
        <p:nvSpPr>
          <p:cNvPr id="24" name="Text 21"/>
          <p:cNvSpPr/>
          <p:nvPr/>
        </p:nvSpPr>
        <p:spPr>
          <a:xfrm>
            <a:off x="6077517" y="3668316"/>
            <a:ext cx="114300" cy="22681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CCFF00"/>
                </a:solidFill>
              </a:rPr>
              <a:t>→</a:t>
            </a:r>
            <a:endParaRPr lang="en-US" sz="784" dirty="0"/>
          </a:p>
        </p:txBody>
      </p:sp>
      <p:sp>
        <p:nvSpPr>
          <p:cNvPr id="25" name="Shape 22"/>
          <p:cNvSpPr/>
          <p:nvPr/>
        </p:nvSpPr>
        <p:spPr>
          <a:xfrm>
            <a:off x="6298974" y="3668316"/>
            <a:ext cx="659988" cy="226814"/>
          </a:xfrm>
          <a:prstGeom prst="rect">
            <a:avLst/>
          </a:prstGeom>
          <a:solidFill>
            <a:srgbClr val="F0F0F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6" name="Text 23"/>
          <p:cNvSpPr/>
          <p:nvPr/>
        </p:nvSpPr>
        <p:spPr>
          <a:xfrm>
            <a:off x="6298974" y="3668316"/>
            <a:ext cx="659988" cy="226814"/>
          </a:xfrm>
          <a:prstGeom prst="rect">
            <a:avLst/>
          </a:prstGeom>
          <a:noFill/>
          <a:ln/>
        </p:spPr>
        <p:txBody>
          <a:bodyPr wrap="square" lIns="85090" tIns="42545" rIns="85090" bIns="42545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55555"/>
                </a:solidFill>
              </a:rPr>
              <a:t>CLAIMED</a:t>
            </a:r>
            <a:endParaRPr lang="en-US" sz="784" dirty="0"/>
          </a:p>
        </p:txBody>
      </p:sp>
      <p:sp>
        <p:nvSpPr>
          <p:cNvPr id="27" name="Text 24"/>
          <p:cNvSpPr/>
          <p:nvPr/>
        </p:nvSpPr>
        <p:spPr>
          <a:xfrm>
            <a:off x="4129088" y="4382691"/>
            <a:ext cx="444341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Infinite Composability</a:t>
            </a:r>
            <a:endParaRPr lang="en-US" sz="1397" dirty="0"/>
          </a:p>
        </p:txBody>
      </p:sp>
      <p:sp>
        <p:nvSpPr>
          <p:cNvPr id="28" name="Text 25"/>
          <p:cNvSpPr/>
          <p:nvPr/>
        </p:nvSpPr>
        <p:spPr>
          <a:xfrm>
            <a:off x="4129088" y="4741664"/>
            <a:ext cx="4443413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pvUSDC is fully composable. It can be staked, lent, or used as a base asset for other nested vaults in the ecosystem.</a:t>
            </a:r>
            <a:endParaRPr lang="en-US" sz="94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REAL-TIME OBSERVATORY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957263"/>
            <a:ext cx="8572500" cy="23395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666666"/>
                </a:solidFill>
              </a:rPr>
              <a:t>Ensuring Observability &amp; Trust</a:t>
            </a:r>
            <a:endParaRPr lang="en-US" sz="1269" dirty="0"/>
          </a:p>
        </p:txBody>
      </p:sp>
      <p:sp>
        <p:nvSpPr>
          <p:cNvPr id="5" name="Shape 2"/>
          <p:cNvSpPr/>
          <p:nvPr/>
        </p:nvSpPr>
        <p:spPr>
          <a:xfrm>
            <a:off x="571500" y="1476970"/>
            <a:ext cx="8001000" cy="35718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6" name="Shape 3"/>
          <p:cNvSpPr/>
          <p:nvPr/>
        </p:nvSpPr>
        <p:spPr>
          <a:xfrm>
            <a:off x="571500" y="1476970"/>
            <a:ext cx="8001000" cy="14288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7" name="Shape 4"/>
          <p:cNvSpPr/>
          <p:nvPr/>
        </p:nvSpPr>
        <p:spPr>
          <a:xfrm>
            <a:off x="571500" y="5034558"/>
            <a:ext cx="8001000" cy="14288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8" name="Shape 5"/>
          <p:cNvSpPr/>
          <p:nvPr/>
        </p:nvSpPr>
        <p:spPr>
          <a:xfrm>
            <a:off x="785813" y="1691283"/>
            <a:ext cx="285750" cy="285750"/>
          </a:xfrm>
          <a:prstGeom prst="rect">
            <a:avLst/>
          </a:prstGeom>
          <a:solidFill>
            <a:srgbClr val="CCFF00"/>
          </a:solidFill>
          <a:ln/>
        </p:spPr>
        <p:txBody>
          <a:bodyPr/>
          <a:lstStyle/>
          <a:p>
            <a:endParaRPr lang="en-CN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" y="1769864"/>
            <a:ext cx="128588" cy="1285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157288" y="1697534"/>
            <a:ext cx="160480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Market Replay</a:t>
            </a:r>
            <a:endParaRPr lang="en-US" sz="1397" dirty="0"/>
          </a:p>
        </p:txBody>
      </p:sp>
      <p:sp>
        <p:nvSpPr>
          <p:cNvPr id="11" name="Text 7"/>
          <p:cNvSpPr/>
          <p:nvPr/>
        </p:nvSpPr>
        <p:spPr>
          <a:xfrm>
            <a:off x="785813" y="2100263"/>
            <a:ext cx="335948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Validate strategies using real historical data (BTC, Gold).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785813" y="2369939"/>
            <a:ext cx="3557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1x ~ 100x Playback Speed</a:t>
            </a:r>
            <a:endParaRPr lang="en-US" sz="885" dirty="0"/>
          </a:p>
        </p:txBody>
      </p:sp>
      <p:sp>
        <p:nvSpPr>
          <p:cNvPr id="13" name="Shape 9"/>
          <p:cNvSpPr/>
          <p:nvPr/>
        </p:nvSpPr>
        <p:spPr>
          <a:xfrm>
            <a:off x="4786313" y="1691283"/>
            <a:ext cx="285750" cy="285750"/>
          </a:xfrm>
          <a:prstGeom prst="rect">
            <a:avLst/>
          </a:prstGeom>
          <a:solidFill>
            <a:srgbClr val="4F46E5"/>
          </a:solidFill>
          <a:ln/>
        </p:spPr>
        <p:txBody>
          <a:bodyPr/>
          <a:lstStyle/>
          <a:p>
            <a:endParaRPr lang="en-C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1769864"/>
            <a:ext cx="128588" cy="1285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157788" y="1697534"/>
            <a:ext cx="1961657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Real-Time Metrics</a:t>
            </a:r>
            <a:endParaRPr lang="en-US" sz="1397" dirty="0"/>
          </a:p>
        </p:txBody>
      </p:sp>
      <p:sp>
        <p:nvSpPr>
          <p:cNvPr id="16" name="Text 11"/>
          <p:cNvSpPr/>
          <p:nvPr/>
        </p:nvSpPr>
        <p:spPr>
          <a:xfrm>
            <a:off x="4786313" y="2100263"/>
            <a:ext cx="308777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Live visualization of critical performance indicators.</a:t>
            </a:r>
            <a:endParaRPr lang="en-US" sz="942" dirty="0"/>
          </a:p>
        </p:txBody>
      </p:sp>
      <p:sp>
        <p:nvSpPr>
          <p:cNvPr id="17" name="Text 12"/>
          <p:cNvSpPr/>
          <p:nvPr/>
        </p:nvSpPr>
        <p:spPr>
          <a:xfrm>
            <a:off x="4786313" y="2369939"/>
            <a:ext cx="35718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NAV Curve • PnL % • Max Drawdown</a:t>
            </a:r>
            <a:endParaRPr lang="en-US" sz="885" dirty="0"/>
          </a:p>
        </p:txBody>
      </p:sp>
      <p:sp>
        <p:nvSpPr>
          <p:cNvPr id="18" name="Shape 13"/>
          <p:cNvSpPr/>
          <p:nvPr/>
        </p:nvSpPr>
        <p:spPr>
          <a:xfrm>
            <a:off x="785813" y="3048595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467" y="3127177"/>
            <a:ext cx="96441" cy="12858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57288" y="3054846"/>
            <a:ext cx="193085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Transparent Fees</a:t>
            </a:r>
            <a:endParaRPr lang="en-US" sz="1397" dirty="0"/>
          </a:p>
        </p:txBody>
      </p:sp>
      <p:sp>
        <p:nvSpPr>
          <p:cNvPr id="21" name="Text 15"/>
          <p:cNvSpPr/>
          <p:nvPr/>
        </p:nvSpPr>
        <p:spPr>
          <a:xfrm>
            <a:off x="785813" y="3457575"/>
            <a:ext cx="333094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Fees are calculated per second and visualized on-chain.</a:t>
            </a:r>
            <a:endParaRPr lang="en-US" sz="942" dirty="0"/>
          </a:p>
        </p:txBody>
      </p:sp>
      <p:sp>
        <p:nvSpPr>
          <p:cNvPr id="22" name="Text 16"/>
          <p:cNvSpPr/>
          <p:nvPr/>
        </p:nvSpPr>
        <p:spPr>
          <a:xfrm>
            <a:off x="785813" y="3727252"/>
            <a:ext cx="3557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000000"/>
                </a:solidFill>
              </a:rPr>
              <a:t>2% Management • 10% Performance</a:t>
            </a:r>
            <a:endParaRPr lang="en-US" sz="885" dirty="0"/>
          </a:p>
        </p:txBody>
      </p:sp>
      <p:sp>
        <p:nvSpPr>
          <p:cNvPr id="23" name="Shape 17"/>
          <p:cNvSpPr/>
          <p:nvPr/>
        </p:nvSpPr>
        <p:spPr>
          <a:xfrm>
            <a:off x="4786313" y="3048595"/>
            <a:ext cx="285750" cy="2857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894" y="3127177"/>
            <a:ext cx="128588" cy="12858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157788" y="3054846"/>
            <a:ext cx="184724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000000"/>
                </a:solidFill>
              </a:rPr>
              <a:t>Pre-Invest Check</a:t>
            </a:r>
            <a:endParaRPr lang="en-US" sz="1397" dirty="0"/>
          </a:p>
        </p:txBody>
      </p:sp>
      <p:sp>
        <p:nvSpPr>
          <p:cNvPr id="26" name="Text 19"/>
          <p:cNvSpPr/>
          <p:nvPr/>
        </p:nvSpPr>
        <p:spPr>
          <a:xfrm>
            <a:off x="4786313" y="3448645"/>
            <a:ext cx="357187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333333"/>
                </a:solidFill>
              </a:rPr>
              <a:t>Test with </a:t>
            </a:r>
            <a:r>
              <a:rPr lang="en-US" sz="885" b="1" dirty="0">
                <a:solidFill>
                  <a:srgbClr val="333333"/>
                </a:solidFill>
              </a:rPr>
              <a:t>$100,000 Virtual Funds</a:t>
            </a:r>
            <a:r>
              <a:rPr lang="en-US" sz="942" dirty="0">
                <a:solidFill>
                  <a:srgbClr val="333333"/>
                </a:solidFill>
              </a:rPr>
              <a:t> before committing real capital.</a:t>
            </a:r>
            <a:endParaRPr lang="en-US" sz="942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4793456" y="3984427"/>
            <a:ext cx="3557588" cy="842963"/>
          </a:xfrm>
          <a:prstGeom prst="rect">
            <a:avLst/>
          </a:prstGeom>
        </p:spPr>
      </p:pic>
      <p:sp>
        <p:nvSpPr>
          <p:cNvPr id="28" name="Shape 20"/>
          <p:cNvSpPr/>
          <p:nvPr/>
        </p:nvSpPr>
        <p:spPr>
          <a:xfrm>
            <a:off x="4793456" y="4700588"/>
            <a:ext cx="830824" cy="126802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9" name="Text 21"/>
          <p:cNvSpPr/>
          <p:nvPr/>
        </p:nvSpPr>
        <p:spPr>
          <a:xfrm>
            <a:off x="4793456" y="4700588"/>
            <a:ext cx="830824" cy="126802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16" dirty="0">
                <a:solidFill>
                  <a:srgbClr val="FFFFFF"/>
                </a:solidFill>
              </a:rPr>
              <a:t>Market Data Structure</a:t>
            </a:r>
            <a:endParaRPr lang="en-US" sz="51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TECHNICAL ARCHITECTURE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742950" y="1773659"/>
            <a:ext cx="23288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4F46E5"/>
                </a:solidFill>
              </a:rPr>
              <a:t>Protocol Innovation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742950" y="2064767"/>
            <a:ext cx="2328863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Hybrid protocol fusing ERC4626 (Sync) and ERC7540 (Async) in a single contract state machine.</a:t>
            </a:r>
            <a:endParaRPr lang="en-US" sz="834" dirty="0"/>
          </a:p>
        </p:txBody>
      </p:sp>
      <p:sp>
        <p:nvSpPr>
          <p:cNvPr id="6" name="Text 3"/>
          <p:cNvSpPr/>
          <p:nvPr/>
        </p:nvSpPr>
        <p:spPr>
          <a:xfrm>
            <a:off x="742950" y="2830544"/>
            <a:ext cx="23288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0000"/>
                </a:solidFill>
              </a:rPr>
              <a:t>Composability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742950" y="3121651"/>
            <a:ext cx="2328863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Unified ERC20 share token (pvUSDC) ensures seamless integration with DeFi lending and DEXs.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742950" y="3887428"/>
            <a:ext cx="23288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0000"/>
                </a:solidFill>
              </a:rPr>
              <a:t>Observability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742950" y="4178536"/>
            <a:ext cx="232886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Real-Time Observatory engine powered by historical market replay data.</a:t>
            </a:r>
            <a:endParaRPr lang="en-US" sz="834" dirty="0"/>
          </a:p>
        </p:txBody>
      </p:sp>
      <p:sp>
        <p:nvSpPr>
          <p:cNvPr id="10" name="Shape 7"/>
          <p:cNvSpPr/>
          <p:nvPr/>
        </p:nvSpPr>
        <p:spPr>
          <a:xfrm>
            <a:off x="5036344" y="1314450"/>
            <a:ext cx="2000250" cy="398264"/>
          </a:xfrm>
          <a:prstGeom prst="rect">
            <a:avLst/>
          </a:prstGeom>
          <a:solidFill>
            <a:srgbClr val="F5F5F5"/>
          </a:solidFill>
          <a:ln w="18288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1" name="Text 8"/>
          <p:cNvSpPr/>
          <p:nvPr/>
        </p:nvSpPr>
        <p:spPr>
          <a:xfrm>
            <a:off x="5036344" y="1314450"/>
            <a:ext cx="2000250" cy="398264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User / External Protocols</a:t>
            </a:r>
            <a:endParaRPr lang="en-US" sz="784" dirty="0"/>
          </a:p>
        </p:txBody>
      </p:sp>
      <p:sp>
        <p:nvSpPr>
          <p:cNvPr id="12" name="Shape 9"/>
          <p:cNvSpPr/>
          <p:nvPr/>
        </p:nvSpPr>
        <p:spPr>
          <a:xfrm>
            <a:off x="5036344" y="1969889"/>
            <a:ext cx="2000250" cy="553641"/>
          </a:xfrm>
          <a:prstGeom prst="rect">
            <a:avLst/>
          </a:prstGeom>
          <a:solidFill>
            <a:srgbClr val="CCFF00"/>
          </a:solidFill>
          <a:ln w="18288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3" name="Text 10"/>
          <p:cNvSpPr/>
          <p:nvPr/>
        </p:nvSpPr>
        <p:spPr>
          <a:xfrm>
            <a:off x="5036344" y="1969889"/>
            <a:ext cx="2000250" cy="553641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Unified Share Token (pvUSDC)</a:t>
            </a:r>
            <a:endParaRPr lang="en-US" sz="784" dirty="0"/>
          </a:p>
        </p:txBody>
      </p:sp>
      <p:sp>
        <p:nvSpPr>
          <p:cNvPr id="14" name="Shape 11"/>
          <p:cNvSpPr/>
          <p:nvPr/>
        </p:nvSpPr>
        <p:spPr>
          <a:xfrm>
            <a:off x="4607719" y="2780705"/>
            <a:ext cx="2857500" cy="1000125"/>
          </a:xfrm>
          <a:prstGeom prst="rect">
            <a:avLst/>
          </a:prstGeom>
          <a:solidFill>
            <a:srgbClr val="FFFFFF"/>
          </a:solidFill>
          <a:ln w="18288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15" name="Shape 12"/>
          <p:cNvSpPr/>
          <p:nvPr/>
        </p:nvSpPr>
        <p:spPr>
          <a:xfrm>
            <a:off x="4607719" y="2780705"/>
            <a:ext cx="2857500" cy="357188"/>
          </a:xfrm>
          <a:prstGeom prst="rect">
            <a:avLst/>
          </a:prstGeom>
          <a:solidFill>
            <a:srgbClr val="4F46E5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6" name="Shape 13"/>
          <p:cNvSpPr/>
          <p:nvPr/>
        </p:nvSpPr>
        <p:spPr>
          <a:xfrm>
            <a:off x="4607719" y="3123605"/>
            <a:ext cx="2857500" cy="14288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7" name="Text 14"/>
          <p:cNvSpPr/>
          <p:nvPr/>
        </p:nvSpPr>
        <p:spPr>
          <a:xfrm>
            <a:off x="4607719" y="2780705"/>
            <a:ext cx="2857500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Fuse Vault (Hybrid Protocol)</a:t>
            </a:r>
            <a:endParaRPr lang="en-US" sz="784" dirty="0"/>
          </a:p>
        </p:txBody>
      </p:sp>
      <p:sp>
        <p:nvSpPr>
          <p:cNvPr id="18" name="Shape 15"/>
          <p:cNvSpPr/>
          <p:nvPr/>
        </p:nvSpPr>
        <p:spPr>
          <a:xfrm>
            <a:off x="4607719" y="3137892"/>
            <a:ext cx="1435894" cy="642938"/>
          </a:xfrm>
          <a:prstGeom prst="rect">
            <a:avLst/>
          </a:prstGeom>
          <a:solidFill>
            <a:srgbClr val="4F46E5">
              <a:alpha val="5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19" name="Shape 16"/>
          <p:cNvSpPr/>
          <p:nvPr/>
        </p:nvSpPr>
        <p:spPr>
          <a:xfrm>
            <a:off x="6029325" y="3137892"/>
            <a:ext cx="14288" cy="642938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0" name="Text 17"/>
          <p:cNvSpPr/>
          <p:nvPr/>
        </p:nvSpPr>
        <p:spPr>
          <a:xfrm>
            <a:off x="4679156" y="3323630"/>
            <a:ext cx="556487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DeFi Strategy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5235643" y="3323630"/>
            <a:ext cx="729388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(Sync Settlement)</a:t>
            </a:r>
            <a:endParaRPr lang="en-US" sz="683" dirty="0"/>
          </a:p>
        </p:txBody>
      </p:sp>
      <p:sp>
        <p:nvSpPr>
          <p:cNvPr id="22" name="Shape 19"/>
          <p:cNvSpPr/>
          <p:nvPr/>
        </p:nvSpPr>
        <p:spPr>
          <a:xfrm>
            <a:off x="6036469" y="3137892"/>
            <a:ext cx="1428750" cy="642938"/>
          </a:xfrm>
          <a:prstGeom prst="rect">
            <a:avLst/>
          </a:prstGeom>
          <a:solidFill>
            <a:srgbClr val="CCFF00">
              <a:alpha val="10000"/>
            </a:srgbClr>
          </a:solidFill>
          <a:ln/>
        </p:spPr>
        <p:txBody>
          <a:bodyPr/>
          <a:lstStyle/>
          <a:p>
            <a:endParaRPr lang="en-CN"/>
          </a:p>
        </p:txBody>
      </p:sp>
      <p:sp>
        <p:nvSpPr>
          <p:cNvPr id="23" name="Text 20"/>
          <p:cNvSpPr/>
          <p:nvPr/>
        </p:nvSpPr>
        <p:spPr>
          <a:xfrm>
            <a:off x="6107906" y="3323630"/>
            <a:ext cx="539018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RWA Strategy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6646925" y="3323630"/>
            <a:ext cx="746857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0000"/>
                </a:solidFill>
              </a:rPr>
              <a:t>(Async Settlement)</a:t>
            </a:r>
            <a:endParaRPr lang="en-US" sz="683" dirty="0"/>
          </a:p>
        </p:txBody>
      </p:sp>
      <p:sp>
        <p:nvSpPr>
          <p:cNvPr id="25" name="Shape 22"/>
          <p:cNvSpPr/>
          <p:nvPr/>
        </p:nvSpPr>
        <p:spPr>
          <a:xfrm>
            <a:off x="7286625" y="2457450"/>
            <a:ext cx="1285875" cy="709017"/>
          </a:xfrm>
          <a:prstGeom prst="rect">
            <a:avLst/>
          </a:prstGeom>
          <a:solidFill>
            <a:srgbClr val="FFFFFF"/>
          </a:solidFill>
          <a:ln w="18288">
            <a:solidFill>
              <a:srgbClr val="000000"/>
            </a:solidFill>
            <a:prstDash val="dash"/>
          </a:ln>
        </p:spPr>
        <p:txBody>
          <a:bodyPr/>
          <a:lstStyle/>
          <a:p>
            <a:endParaRPr lang="en-CN"/>
          </a:p>
        </p:txBody>
      </p:sp>
      <p:sp>
        <p:nvSpPr>
          <p:cNvPr id="26" name="Text 23"/>
          <p:cNvSpPr/>
          <p:nvPr/>
        </p:nvSpPr>
        <p:spPr>
          <a:xfrm>
            <a:off x="7286625" y="2457450"/>
            <a:ext cx="1285875" cy="709017"/>
          </a:xfrm>
          <a:prstGeom prst="rect">
            <a:avLst/>
          </a:prstGeom>
          <a:noFill/>
          <a:ln/>
        </p:spPr>
        <p:txBody>
          <a:bodyPr wrap="square" lIns="255143" tIns="127508" rIns="255143" bIns="127508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0000"/>
                </a:solidFill>
              </a:rPr>
              <a:t>Real-Time Observatory
</a:t>
            </a:r>
            <a:r>
              <a:rPr lang="en-US" sz="621" dirty="0">
                <a:solidFill>
                  <a:srgbClr val="000000"/>
                </a:solidFill>
              </a:rPr>
              <a:t>(Market Replay)</a:t>
            </a:r>
            <a:endParaRPr lang="en-US" sz="784" dirty="0"/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038" y="4257675"/>
            <a:ext cx="1400175" cy="828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3407066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HACKATHON
REQUIREMENTS</a:t>
            </a:r>
            <a:endParaRPr lang="en-US" sz="3294" dirty="0"/>
          </a:p>
        </p:txBody>
      </p:sp>
      <p:sp>
        <p:nvSpPr>
          <p:cNvPr id="4" name="Shape 1"/>
          <p:cNvSpPr/>
          <p:nvPr/>
        </p:nvSpPr>
        <p:spPr>
          <a:xfrm rot="-120000">
            <a:off x="6451307" y="859036"/>
            <a:ext cx="2121194" cy="483989"/>
          </a:xfrm>
          <a:prstGeom prst="rect">
            <a:avLst/>
          </a:prstGeom>
          <a:solidFill>
            <a:srgbClr val="4F46E5">
              <a:alpha val="10000"/>
            </a:srgbClr>
          </a:solidFill>
          <a:ln w="18288">
            <a:solidFill>
              <a:srgbClr val="4F46E5"/>
            </a:solidFill>
            <a:prstDash val="solid"/>
          </a:ln>
        </p:spPr>
        <p:txBody>
          <a:bodyPr/>
          <a:lstStyle/>
          <a:p>
            <a:endParaRPr lang="en-CN"/>
          </a:p>
        </p:txBody>
      </p:sp>
      <p:sp>
        <p:nvSpPr>
          <p:cNvPr id="5" name="Text 2"/>
          <p:cNvSpPr/>
          <p:nvPr/>
        </p:nvSpPr>
        <p:spPr>
          <a:xfrm rot="-120000">
            <a:off x="6451308" y="859036"/>
            <a:ext cx="2121192" cy="483989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4F46E5"/>
                </a:solidFill>
              </a:rPr>
              <a:t>100% COMPLETE</a:t>
            </a:r>
            <a:endParaRPr lang="en-US" sz="1704" dirty="0"/>
          </a:p>
        </p:txBody>
      </p:sp>
      <p:sp>
        <p:nvSpPr>
          <p:cNvPr id="6" name="Text 3"/>
          <p:cNvSpPr/>
          <p:nvPr/>
        </p:nvSpPr>
        <p:spPr>
          <a:xfrm>
            <a:off x="571500" y="1893094"/>
            <a:ext cx="2143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Vault Standard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2714625" y="1902916"/>
            <a:ext cx="5857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Innovative </a:t>
            </a:r>
            <a:r>
              <a:rPr lang="en-US" sz="1090" b="1" dirty="0">
                <a:solidFill>
                  <a:srgbClr val="4F46E5"/>
                </a:solidFill>
              </a:rPr>
              <a:t>Hybrid Protocol</a:t>
            </a:r>
            <a:r>
              <a:rPr lang="en-US" sz="1159" dirty="0">
                <a:solidFill>
                  <a:srgbClr val="000000"/>
                </a:solidFill>
              </a:rPr>
              <a:t>: ERC4626 + ERC7540 Fusion</a:t>
            </a:r>
            <a:endParaRPr lang="en-US" sz="1159" dirty="0"/>
          </a:p>
        </p:txBody>
      </p:sp>
      <p:sp>
        <p:nvSpPr>
          <p:cNvPr id="8" name="Text 5"/>
          <p:cNvSpPr/>
          <p:nvPr/>
        </p:nvSpPr>
        <p:spPr>
          <a:xfrm>
            <a:off x="571500" y="2498527"/>
            <a:ext cx="2143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Real Strategy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2714625" y="2508349"/>
            <a:ext cx="5857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DeFi + RWA Strategies with complete </a:t>
            </a:r>
            <a:r>
              <a:rPr lang="en-US" sz="1090" b="1" dirty="0">
                <a:solidFill>
                  <a:srgbClr val="4F46E5"/>
                </a:solidFill>
              </a:rPr>
              <a:t>Operator Workflow</a:t>
            </a:r>
            <a:endParaRPr lang="en-US" sz="1159" dirty="0"/>
          </a:p>
        </p:txBody>
      </p:sp>
      <p:sp>
        <p:nvSpPr>
          <p:cNvPr id="10" name="Text 7"/>
          <p:cNvSpPr/>
          <p:nvPr/>
        </p:nvSpPr>
        <p:spPr>
          <a:xfrm>
            <a:off x="571500" y="3103959"/>
            <a:ext cx="2143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Dynamic Fees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2714625" y="3113782"/>
            <a:ext cx="5857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2% Management + 10% Performance Fee, </a:t>
            </a:r>
            <a:r>
              <a:rPr lang="en-US" sz="1090" b="1" dirty="0">
                <a:solidFill>
                  <a:srgbClr val="4F46E5"/>
                </a:solidFill>
              </a:rPr>
              <a:t>Auto-Accrued</a:t>
            </a:r>
            <a:endParaRPr lang="en-US" sz="1159" dirty="0"/>
          </a:p>
        </p:txBody>
      </p:sp>
      <p:sp>
        <p:nvSpPr>
          <p:cNvPr id="12" name="Text 9"/>
          <p:cNvSpPr/>
          <p:nvPr/>
        </p:nvSpPr>
        <p:spPr>
          <a:xfrm>
            <a:off x="571500" y="3709392"/>
            <a:ext cx="2143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Transparency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2714625" y="3719215"/>
            <a:ext cx="5857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Full Visualization: TVL, NAV, PnL, Drawdown &amp; Fees</a:t>
            </a:r>
            <a:endParaRPr lang="en-US" sz="1159" dirty="0"/>
          </a:p>
        </p:txBody>
      </p:sp>
      <p:sp>
        <p:nvSpPr>
          <p:cNvPr id="14" name="Text 11"/>
          <p:cNvSpPr/>
          <p:nvPr/>
        </p:nvSpPr>
        <p:spPr>
          <a:xfrm>
            <a:off x="571500" y="4314825"/>
            <a:ext cx="21431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Composability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2714625" y="4324648"/>
            <a:ext cx="5857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Unified ERC20 Share Token, </a:t>
            </a:r>
            <a:r>
              <a:rPr lang="en-US" sz="1090" b="1" dirty="0">
                <a:solidFill>
                  <a:srgbClr val="4F46E5"/>
                </a:solidFill>
              </a:rPr>
              <a:t>Nested Vaults</a:t>
            </a:r>
            <a:r>
              <a:rPr lang="en-US" sz="1159" dirty="0">
                <a:solidFill>
                  <a:srgbClr val="000000"/>
                </a:solidFill>
              </a:rPr>
              <a:t> Support</a:t>
            </a:r>
            <a:endParaRPr lang="en-US" sz="115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5725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3294" b="1" kern="0" spc="-2" dirty="0">
                <a:solidFill>
                  <a:srgbClr val="000000"/>
                </a:solidFill>
              </a:rPr>
              <a:t>BUSINESS VALUE &amp;
MARKET OPPORTUNITY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571500" y="1700213"/>
            <a:ext cx="3557588" cy="412552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333333"/>
                </a:solidFill>
              </a:rPr>
              <a:t>Revenue Model</a:t>
            </a:r>
            <a:endParaRPr lang="en-US" sz="1602" dirty="0"/>
          </a:p>
        </p:txBody>
      </p:sp>
      <p:sp>
        <p:nvSpPr>
          <p:cNvPr id="5" name="Text 2"/>
          <p:cNvSpPr/>
          <p:nvPr/>
        </p:nvSpPr>
        <p:spPr>
          <a:xfrm>
            <a:off x="571500" y="2398514"/>
            <a:ext cx="3557588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5182" b="1" kern="0" spc="-3" dirty="0">
                <a:solidFill>
                  <a:srgbClr val="4F46E5"/>
                </a:solidFill>
              </a:rPr>
              <a:t>2%</a:t>
            </a:r>
            <a:endParaRPr lang="en-US" sz="5182" dirty="0"/>
          </a:p>
        </p:txBody>
      </p:sp>
      <p:sp>
        <p:nvSpPr>
          <p:cNvPr id="6" name="Text 3"/>
          <p:cNvSpPr/>
          <p:nvPr/>
        </p:nvSpPr>
        <p:spPr>
          <a:xfrm>
            <a:off x="571500" y="3077170"/>
            <a:ext cx="35575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0000"/>
                </a:solidFill>
              </a:rPr>
              <a:t>Management Fee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3346847"/>
            <a:ext cx="3557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Accrued per second from NAV. Stable income.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571500" y="3787973"/>
            <a:ext cx="3557588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5182" b="1" kern="0" spc="-3" dirty="0">
                <a:solidFill>
                  <a:srgbClr val="88AA00"/>
                </a:solidFill>
              </a:rPr>
              <a:t>10%</a:t>
            </a:r>
            <a:endParaRPr lang="en-US" sz="5182" dirty="0"/>
          </a:p>
        </p:txBody>
      </p:sp>
      <p:sp>
        <p:nvSpPr>
          <p:cNvPr id="9" name="Text 6"/>
          <p:cNvSpPr/>
          <p:nvPr/>
        </p:nvSpPr>
        <p:spPr>
          <a:xfrm>
            <a:off x="571500" y="4466630"/>
            <a:ext cx="35575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0000"/>
                </a:solidFill>
              </a:rPr>
              <a:t>Performance Fee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571500" y="4736306"/>
            <a:ext cx="3557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666666"/>
                </a:solidFill>
              </a:rPr>
              <a:t>Charged on excess yield (High Watermark).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5000625" y="1860054"/>
            <a:ext cx="3571875" cy="412552"/>
          </a:xfrm>
          <a:prstGeom prst="rect">
            <a:avLst/>
          </a:prstGeom>
          <a:noFill/>
          <a:ln/>
        </p:spPr>
        <p:txBody>
          <a:bodyPr wrap="square" lIns="0" tIns="0" rIns="0" bIns="8509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333333"/>
                </a:solidFill>
              </a:rPr>
              <a:t>Market Opportunity</a:t>
            </a:r>
            <a:endParaRPr lang="en-US" sz="1602" dirty="0"/>
          </a:p>
        </p:txBody>
      </p:sp>
      <p:sp>
        <p:nvSpPr>
          <p:cNvPr id="12" name="Text 9"/>
          <p:cNvSpPr/>
          <p:nvPr/>
        </p:nvSpPr>
        <p:spPr>
          <a:xfrm>
            <a:off x="5172075" y="2558355"/>
            <a:ext cx="34004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0000"/>
                </a:solidFill>
              </a:rPr>
              <a:t>RWA Explosion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5172075" y="2849463"/>
            <a:ext cx="34004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Tokenized Treasury market exceeds </a:t>
            </a:r>
            <a:r>
              <a:rPr lang="en-US" sz="885" b="1" dirty="0">
                <a:solidFill>
                  <a:srgbClr val="444444"/>
                </a:solidFill>
              </a:rPr>
              <a:t>$2 Billion</a:t>
            </a:r>
            <a:r>
              <a:rPr lang="en-US" sz="942" dirty="0">
                <a:solidFill>
                  <a:srgbClr val="444444"/>
                </a:solidFill>
              </a:rPr>
              <a:t>. Traditional finance is accelerating on-chain adoption.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5172075" y="3449538"/>
            <a:ext cx="34004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0000"/>
                </a:solidFill>
              </a:rPr>
              <a:t>The Yield Gap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5172075" y="3740646"/>
            <a:ext cx="34004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Users currently choose between DeFi (volatile) and RWA (stable). Fuse Vault bridges this gap.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5172075" y="4340721"/>
            <a:ext cx="34004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0000"/>
                </a:solidFill>
              </a:rPr>
              <a:t>Infrastructure Layer</a:t>
            </a:r>
            <a:endParaRPr lang="en-US" sz="1193" dirty="0"/>
          </a:p>
        </p:txBody>
      </p:sp>
      <p:sp>
        <p:nvSpPr>
          <p:cNvPr id="17" name="Text 14"/>
          <p:cNvSpPr/>
          <p:nvPr/>
        </p:nvSpPr>
        <p:spPr>
          <a:xfrm>
            <a:off x="5172075" y="4631829"/>
            <a:ext cx="34004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444444"/>
                </a:solidFill>
              </a:rPr>
              <a:t>Positioned as the foundational yield layer for the Pharos ecosystem, capturing value from all downstream apps.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941</Words>
  <Application>Microsoft Macintosh PowerPoint</Application>
  <PresentationFormat>On-screen Show (16:9)</PresentationFormat>
  <Paragraphs>213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Liu, Yuqing</cp:lastModifiedBy>
  <cp:revision>1</cp:revision>
  <dcterms:created xsi:type="dcterms:W3CDTF">2026-02-08T18:59:14Z</dcterms:created>
  <dcterms:modified xsi:type="dcterms:W3CDTF">2026-02-08T19:01:47Z</dcterms:modified>
</cp:coreProperties>
</file>